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  <p:sldMasterId id="2147483651" r:id="rId2"/>
    <p:sldMasterId id="2147483653" r:id="rId3"/>
    <p:sldMasterId id="2147483655" r:id="rId4"/>
    <p:sldMasterId id="2147483657" r:id="rId5"/>
    <p:sldMasterId id="2147483659" r:id="rId6"/>
    <p:sldMasterId id="2147483661" r:id="rId7"/>
  </p:sldMasterIdLst>
  <p:notesMasterIdLst>
    <p:notesMasterId r:id="rId68"/>
  </p:notesMasterIdLst>
  <p:handoutMasterIdLst>
    <p:handoutMasterId r:id="rId69"/>
  </p:handoutMasterIdLst>
  <p:sldIdLst>
    <p:sldId id="258" r:id="rId8"/>
    <p:sldId id="353" r:id="rId9"/>
    <p:sldId id="354" r:id="rId10"/>
    <p:sldId id="259" r:id="rId11"/>
    <p:sldId id="324" r:id="rId12"/>
    <p:sldId id="323" r:id="rId13"/>
    <p:sldId id="273" r:id="rId14"/>
    <p:sldId id="265" r:id="rId15"/>
    <p:sldId id="336" r:id="rId16"/>
    <p:sldId id="274" r:id="rId17"/>
    <p:sldId id="326" r:id="rId18"/>
    <p:sldId id="275" r:id="rId19"/>
    <p:sldId id="325" r:id="rId20"/>
    <p:sldId id="328" r:id="rId21"/>
    <p:sldId id="327" r:id="rId22"/>
    <p:sldId id="329" r:id="rId23"/>
    <p:sldId id="272" r:id="rId24"/>
    <p:sldId id="260" r:id="rId25"/>
    <p:sldId id="270" r:id="rId26"/>
    <p:sldId id="271" r:id="rId27"/>
    <p:sldId id="330" r:id="rId28"/>
    <p:sldId id="335" r:id="rId29"/>
    <p:sldId id="262" r:id="rId30"/>
    <p:sldId id="264" r:id="rId31"/>
    <p:sldId id="276" r:id="rId32"/>
    <p:sldId id="277" r:id="rId33"/>
    <p:sldId id="278" r:id="rId34"/>
    <p:sldId id="279" r:id="rId35"/>
    <p:sldId id="280" r:id="rId36"/>
    <p:sldId id="281" r:id="rId37"/>
    <p:sldId id="331" r:id="rId38"/>
    <p:sldId id="339" r:id="rId39"/>
    <p:sldId id="283" r:id="rId40"/>
    <p:sldId id="304" r:id="rId41"/>
    <p:sldId id="332" r:id="rId42"/>
    <p:sldId id="288" r:id="rId43"/>
    <p:sldId id="286" r:id="rId44"/>
    <p:sldId id="290" r:id="rId45"/>
    <p:sldId id="293" r:id="rId46"/>
    <p:sldId id="295" r:id="rId47"/>
    <p:sldId id="296" r:id="rId48"/>
    <p:sldId id="297" r:id="rId49"/>
    <p:sldId id="298" r:id="rId50"/>
    <p:sldId id="299" r:id="rId51"/>
    <p:sldId id="300" r:id="rId52"/>
    <p:sldId id="305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33" r:id="rId64"/>
    <p:sldId id="321" r:id="rId65"/>
    <p:sldId id="337" r:id="rId66"/>
    <p:sldId id="338" r:id="rId6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1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pitchFamily="-1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pitchFamily="-1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pitchFamily="-1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6600"/>
    <a:srgbClr val="FF7C80"/>
    <a:srgbClr val="CC3300"/>
    <a:srgbClr val="D60093"/>
    <a:srgbClr val="FF99CC"/>
    <a:srgbClr val="00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490"/>
    <p:restoredTop sz="94701"/>
  </p:normalViewPr>
  <p:slideViewPr>
    <p:cSldViewPr showGuides="1">
      <p:cViewPr varScale="1">
        <p:scale>
          <a:sx n="90" d="100"/>
          <a:sy n="90" d="100"/>
        </p:scale>
        <p:origin x="936" y="200"/>
      </p:cViewPr>
      <p:guideLst>
        <p:guide orient="horz" pos="43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2296" y="20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" Type="http://schemas.openxmlformats.org/officeDocument/2006/relationships/slideMaster" Target="slideMasters/slideMaster7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A64CF-36A3-0541-AE9B-D467E2A4E6B9}" type="datetimeFigureOut">
              <a:rPr lang="en-US" smtClean="0"/>
              <a:t>11/1/20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CE78B-6E36-714B-96CA-956FBF49E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44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-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-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-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-1" charset="0"/>
              </a:defRPr>
            </a:lvl1pPr>
          </a:lstStyle>
          <a:p>
            <a:pPr>
              <a:defRPr/>
            </a:pPr>
            <a:fld id="{6EBF44F9-DF95-2445-93ED-9A7BFF28A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" charset="0"/>
        <a:ea typeface="ＭＳ Ｐゴシック" pitchFamily="-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" charset="0"/>
        <a:ea typeface="ＭＳ Ｐゴシック" pitchFamily="-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" charset="0"/>
        <a:ea typeface="ＭＳ Ｐゴシック" pitchFamily="-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" charset="0"/>
        <a:ea typeface="ＭＳ Ｐゴシック" pitchFamily="-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69A4F4-CEC3-8E46-B3DF-F22D38FC3AA9}" type="slidenum">
              <a:rPr lang="en-US"/>
              <a:pPr/>
              <a:t>1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1BA292-8FB0-0E42-8D51-69699FD0C26D}" type="slidenum">
              <a:rPr lang="en-US"/>
              <a:pPr/>
              <a:t>10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1423" tIns="45711" rIns="91423" bIns="45711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F9EDC6-45DB-EB4A-8F27-81E58363D677}" type="slidenum">
              <a:rPr lang="en-US"/>
              <a:pPr/>
              <a:t>11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312EF5-0E11-BF4E-A2A1-CB0A34AE01C0}" type="slidenum">
              <a:rPr lang="en-US"/>
              <a:pPr/>
              <a:t>12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1423" tIns="45711" rIns="91423" bIns="45711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5869A4-3284-A64A-8CE3-A2DF3141B21F}" type="slidenum">
              <a:rPr lang="en-US"/>
              <a:pPr/>
              <a:t>13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A41EDE-ECA9-C54D-AFA9-8C9A58A277C8}" type="slidenum">
              <a:rPr lang="en-US"/>
              <a:pPr/>
              <a:t>14</a:t>
            </a:fld>
            <a:endParaRPr 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9C8DE9-F30B-D04F-88D7-85BA11CA12A3}" type="slidenum">
              <a:rPr lang="en-US"/>
              <a:pPr/>
              <a:t>15</a:t>
            </a:fld>
            <a:endParaRPr lang="en-U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64C5EC-9A0C-7846-8A3D-94C0195FD9DC}" type="slidenum">
              <a:rPr lang="en-US"/>
              <a:pPr/>
              <a:t>16</a:t>
            </a:fld>
            <a:endParaRPr 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38F0C6-856D-B64A-B868-BF760A4E7D15}" type="slidenum">
              <a:rPr lang="en-US"/>
              <a:pPr/>
              <a:t>17</a:t>
            </a:fld>
            <a:endParaRPr lang="en-US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90563"/>
            <a:ext cx="4557713" cy="3417887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</p:spPr>
        <p:txBody>
          <a:bodyPr lIns="91430" tIns="45714" rIns="91430" bIns="45714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7722DA-B081-384D-BA2E-7B43FE5F889C}" type="slidenum">
              <a:rPr lang="en-US"/>
              <a:pPr/>
              <a:t>18</a:t>
            </a:fld>
            <a:endParaRPr lang="en-US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C1E375-1688-AA45-A10F-148D15036EF6}" type="slidenum">
              <a:rPr lang="en-US"/>
              <a:pPr/>
              <a:t>19</a:t>
            </a:fld>
            <a:endParaRPr lang="en-US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1429" tIns="45714" rIns="91429" bIns="45714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BE808DE-4A90-7A47-96CA-430D2503094B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1945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FA052F-ED47-4541-88C7-F16F29E1BF74}" type="slidenum">
              <a:rPr lang="en-US"/>
              <a:pPr/>
              <a:t>2</a:t>
            </a:fld>
            <a:endParaRPr lang="en-US"/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6505" tIns="48251" rIns="96505" bIns="48251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818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1BD9C9-71AD-3E47-BEF5-F10B53314B5D}" type="slidenum">
              <a:rPr lang="en-US"/>
              <a:pPr/>
              <a:t>20</a:t>
            </a:fld>
            <a:endParaRPr lang="en-US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1429" tIns="45714" rIns="91429" bIns="45714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09E44D-D479-A346-BD23-34E8BBEC305A}" type="slidenum">
              <a:rPr lang="en-US"/>
              <a:pPr/>
              <a:t>21</a:t>
            </a:fld>
            <a:endParaRPr 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334729-711E-B941-9D9E-BB474423822D}" type="slidenum">
              <a:rPr lang="en-US"/>
              <a:pPr/>
              <a:t>22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36DFB1-1B72-8D48-BEB5-267CC4D0F309}" type="slidenum">
              <a:rPr lang="en-US"/>
              <a:pPr/>
              <a:t>23</a:t>
            </a:fld>
            <a:endParaRPr lang="en-US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185F97-C554-6349-BC18-7C70DCCE50F7}" type="slidenum">
              <a:rPr lang="en-US"/>
              <a:pPr/>
              <a:t>24</a:t>
            </a:fld>
            <a:endParaRPr lang="en-US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337521-706F-D84A-B4FB-04563F37E04A}" type="slidenum">
              <a:rPr lang="en-US"/>
              <a:pPr/>
              <a:t>25</a:t>
            </a:fld>
            <a:endParaRPr lang="en-US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1433" tIns="45717" rIns="91433" bIns="45717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F01D4D-103E-BB4E-B9D8-171918B71036}" type="slidenum">
              <a:rPr lang="en-US"/>
              <a:pPr/>
              <a:t>26</a:t>
            </a:fld>
            <a:endParaRPr lang="en-US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1433" tIns="45717" rIns="91433" bIns="45717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45D997-B333-6A45-9A97-0959E8BDB4DF}" type="slidenum">
              <a:rPr lang="en-US"/>
              <a:pPr/>
              <a:t>27</a:t>
            </a:fld>
            <a:endParaRPr lang="en-US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1433" tIns="45717" rIns="91433" bIns="45717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44EA15-85F1-204B-9B27-E6117314C80C}" type="slidenum">
              <a:rPr lang="en-US"/>
              <a:pPr/>
              <a:t>28</a:t>
            </a:fld>
            <a:endParaRPr lang="en-US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1433" tIns="45717" rIns="91433" bIns="45717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B7E918-EADD-A94C-A83D-98F2C89E7C23}" type="slidenum">
              <a:rPr lang="en-US"/>
              <a:pPr/>
              <a:t>29</a:t>
            </a:fld>
            <a:endParaRPr lang="en-US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1433" tIns="45717" rIns="91433" bIns="45717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AECB751-122D-5A44-BECB-91DDAC6AD5B8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AEA794-36B1-F34A-88B7-F0EE3F5C3661}" type="slidenum">
              <a:rPr lang="en-US"/>
              <a:pPr/>
              <a:t>3</a:t>
            </a:fld>
            <a:endParaRPr lang="en-US"/>
          </a:p>
        </p:txBody>
      </p:sp>
      <p:sp>
        <p:nvSpPr>
          <p:cNvPr id="44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385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C8402E-2BDF-9440-ADFB-4E0F4749DFD1}" type="slidenum">
              <a:rPr lang="en-US"/>
              <a:pPr/>
              <a:t>30</a:t>
            </a:fld>
            <a:endParaRPr lang="en-US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1433" tIns="45717" rIns="91433" bIns="45717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E22DE8-DB1F-FE42-848E-EC3FB3CF8E0B}" type="slidenum">
              <a:rPr lang="en-US"/>
              <a:pPr/>
              <a:t>31</a:t>
            </a:fld>
            <a:endParaRPr lang="en-US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56F633-8A54-A442-909C-562CDC900A0D}" type="slidenum">
              <a:rPr lang="en-US"/>
              <a:pPr/>
              <a:t>32</a:t>
            </a:fld>
            <a:endParaRPr lang="en-US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218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56F633-8A54-A442-909C-562CDC900A0D}" type="slidenum">
              <a:rPr lang="en-US"/>
              <a:pPr/>
              <a:t>33</a:t>
            </a:fld>
            <a:endParaRPr lang="en-US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0B5C13-EDDA-7A45-8ECE-02E526A789CB}" type="slidenum">
              <a:rPr lang="en-US"/>
              <a:pPr/>
              <a:t>34</a:t>
            </a:fld>
            <a:endParaRPr lang="en-US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en-US">
                <a:ea typeface="Times New Roman" pitchFamily="-1" charset="0"/>
                <a:cs typeface="Times New Roman" pitchFamily="-1" charset="0"/>
              </a:rPr>
              <a:t> </a:t>
            </a:r>
          </a:p>
          <a:p>
            <a:pPr eaLnBrk="1" hangingPunct="1"/>
            <a:r>
              <a:rPr lang="en-US">
                <a:ea typeface="Times New Roman" pitchFamily="-1" charset="0"/>
                <a:cs typeface="Times New Roman" pitchFamily="-1" charset="0"/>
              </a:rPr>
              <a:t>SWINE MODEL</a:t>
            </a:r>
          </a:p>
          <a:p>
            <a:pPr eaLnBrk="1" hangingPunct="1">
              <a:buFontTx/>
              <a:buChar char="•"/>
            </a:pPr>
            <a:r>
              <a:rPr lang="en-US"/>
              <a:t>There are many reasons to use swine</a:t>
            </a:r>
          </a:p>
          <a:p>
            <a:pPr eaLnBrk="1" hangingPunct="1">
              <a:buFontTx/>
              <a:buChar char="•"/>
            </a:pPr>
            <a:r>
              <a:rPr lang="en-US"/>
              <a:t>Significant literature now available on swine as a model</a:t>
            </a:r>
          </a:p>
          <a:p>
            <a:pPr eaLnBrk="1" hangingPunct="1"/>
            <a:r>
              <a:rPr lang="en-US">
                <a:ea typeface="Times New Roman" pitchFamily="-1" charset="0"/>
                <a:cs typeface="Times New Roman" pitchFamily="-1" charset="0"/>
              </a:rPr>
              <a:t> 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915CEF-6708-384D-85FE-DD08B17D595E}" type="slidenum">
              <a:rPr lang="en-US"/>
              <a:pPr/>
              <a:t>35</a:t>
            </a:fld>
            <a:endParaRPr lang="en-US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009A60-0360-674B-8E68-45D5323F7268}" type="slidenum">
              <a:rPr lang="en-US"/>
              <a:pPr/>
              <a:t>36</a:t>
            </a:fld>
            <a:endParaRPr lang="en-US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DD23E2-8B36-F24F-8E18-4EDE05917F85}" type="slidenum">
              <a:rPr lang="en-US"/>
              <a:pPr/>
              <a:t>37</a:t>
            </a:fld>
            <a:endParaRPr lang="en-US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9A5CA3-E21B-6347-8968-3BAA2E8E97FF}" type="slidenum">
              <a:rPr lang="en-US"/>
              <a:pPr/>
              <a:t>38</a:t>
            </a:fld>
            <a:endParaRPr lang="en-US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D554DB-376E-C044-84E2-F48552F10785}" type="slidenum">
              <a:rPr lang="en-US"/>
              <a:pPr/>
              <a:t>39</a:t>
            </a:fld>
            <a:endParaRPr lang="en-US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5465C7-5D29-694E-AD38-B0D145C7E2D4}" type="slidenum">
              <a:rPr lang="en-US"/>
              <a:pPr/>
              <a:t>4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9FC3C2-7F4F-1D48-9D7F-27F0D5513E26}" type="slidenum">
              <a:rPr lang="en-US"/>
              <a:pPr/>
              <a:t>40</a:t>
            </a:fld>
            <a:endParaRPr lang="en-US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F69BDB-6A7A-1246-AB50-C9AB30455580}" type="slidenum">
              <a:rPr lang="en-US"/>
              <a:pPr/>
              <a:t>41</a:t>
            </a:fld>
            <a:endParaRPr lang="en-US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7988E8-5D23-624B-ABD0-240864D4CBC5}" type="slidenum">
              <a:rPr lang="en-US"/>
              <a:pPr/>
              <a:t>42</a:t>
            </a:fld>
            <a:endParaRPr lang="en-US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C465EB-9F36-4345-B483-2404DEDFF1A0}" type="slidenum">
              <a:rPr lang="en-US"/>
              <a:pPr/>
              <a:t>43</a:t>
            </a:fld>
            <a:endParaRPr lang="en-US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4261D4-C179-8E48-831E-70E5A6414E49}" type="slidenum">
              <a:rPr lang="en-US"/>
              <a:pPr/>
              <a:t>44</a:t>
            </a:fld>
            <a:endParaRPr lang="en-US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2F9CFE-88CD-1D4F-B12D-E1A4BF822CED}" type="slidenum">
              <a:rPr lang="en-US"/>
              <a:pPr/>
              <a:t>45</a:t>
            </a:fld>
            <a:endParaRPr lang="en-US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D92702-BB4E-0546-807E-013728B0196A}" type="slidenum">
              <a:rPr lang="en-US"/>
              <a:pPr/>
              <a:t>46</a:t>
            </a:fld>
            <a:endParaRPr lang="en-US"/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C34DD2-201F-F040-86F6-CF7E4096E78E}" type="slidenum">
              <a:rPr lang="en-US"/>
              <a:pPr/>
              <a:t>47</a:t>
            </a:fld>
            <a:endParaRPr lang="en-US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1429" tIns="45714" rIns="91429" bIns="45714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7CE009-CE2E-9641-B0BF-E056B39C5024}" type="slidenum">
              <a:rPr lang="en-US"/>
              <a:pPr/>
              <a:t>48</a:t>
            </a:fld>
            <a:endParaRPr lang="en-US"/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1429" tIns="45714" rIns="91429" bIns="45714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4C0AF2-A54E-A74A-A92C-C1723E969E3F}" type="slidenum">
              <a:rPr lang="en-US"/>
              <a:pPr/>
              <a:t>49</a:t>
            </a:fld>
            <a:endParaRPr lang="en-US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1429" tIns="45714" rIns="91429" bIns="45714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2A246F-D1DA-744B-8405-2F9C92924C28}" type="slidenum">
              <a:rPr lang="en-US"/>
              <a:pPr/>
              <a:t>5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FD74BB-BF58-0C40-962E-32F17B677E2E}" type="slidenum">
              <a:rPr lang="en-US"/>
              <a:pPr/>
              <a:t>50</a:t>
            </a:fld>
            <a:endParaRPr lang="en-US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1429" tIns="45714" rIns="91429" bIns="45714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E2CDBC-D673-BE4F-B821-7BA882E8D6A6}" type="slidenum">
              <a:rPr lang="en-US"/>
              <a:pPr/>
              <a:t>51</a:t>
            </a:fld>
            <a:endParaRPr lang="en-US"/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1429" tIns="45714" rIns="91429" bIns="45714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E33EEB-8A04-5047-BDED-EB30114E273F}" type="slidenum">
              <a:rPr lang="en-US"/>
              <a:pPr/>
              <a:t>52</a:t>
            </a:fld>
            <a:endParaRPr lang="en-US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1429" tIns="45714" rIns="91429" bIns="45714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195450-90FF-D84D-ACDC-0897DAA1D99C}" type="slidenum">
              <a:rPr lang="en-US"/>
              <a:pPr/>
              <a:t>53</a:t>
            </a:fld>
            <a:endParaRPr lang="en-US"/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1429" tIns="45714" rIns="91429" bIns="45714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8AC496-3D48-6042-AC95-08DEA22D5B5F}" type="slidenum">
              <a:rPr lang="en-US"/>
              <a:pPr/>
              <a:t>54</a:t>
            </a:fld>
            <a:endParaRPr lang="en-US"/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1429" tIns="45714" rIns="91429" bIns="45714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380545-FB72-4043-8BE8-AB98CDE97A12}" type="slidenum">
              <a:rPr lang="en-US"/>
              <a:pPr/>
              <a:t>55</a:t>
            </a:fld>
            <a:endParaRPr lang="en-US"/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1429" tIns="45714" rIns="91429" bIns="45714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458609-A3E8-984F-84FC-423C86BC5008}" type="slidenum">
              <a:rPr lang="en-US"/>
              <a:pPr/>
              <a:t>56</a:t>
            </a:fld>
            <a:endParaRPr lang="en-US"/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1429" tIns="45714" rIns="91429" bIns="45714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15B9FD-278F-EE45-8994-A0259B1CEF97}" type="slidenum">
              <a:rPr lang="en-US"/>
              <a:pPr/>
              <a:t>57</a:t>
            </a:fld>
            <a:endParaRPr lang="en-US"/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0BB76E-5C95-6D4F-B44F-56542DF45707}" type="slidenum">
              <a:rPr lang="en-US"/>
              <a:pPr/>
              <a:t>58</a:t>
            </a:fld>
            <a:endParaRPr lang="en-US"/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1429" tIns="45714" rIns="91429" bIns="45714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4E701E4-00CE-4144-9A24-A58A5497BD9E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B54DA7-E73E-7D45-8C9E-BF3374094C34}" type="slidenum">
              <a:rPr lang="en-US"/>
              <a:pPr/>
              <a:t>59</a:t>
            </a:fld>
            <a:endParaRPr lang="en-US"/>
          </a:p>
        </p:txBody>
      </p:sp>
      <p:sp>
        <p:nvSpPr>
          <p:cNvPr id="1996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8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1B8581-4EB7-0C46-A34B-DFA238299EE8}" type="slidenum">
              <a:rPr lang="en-US"/>
              <a:pPr/>
              <a:t>6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E9DFD5C-4F22-0E43-AB03-D3ECE5266296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366F4C-A765-1F48-9C3E-DC47212FEA00}" type="slidenum">
              <a:rPr lang="en-US"/>
              <a:pPr/>
              <a:t>60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838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C22DC4-86A3-1B49-9738-625ABB391D24}" type="slidenum">
              <a:rPr lang="en-US"/>
              <a:pPr/>
              <a:t>7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</p:spPr>
        <p:txBody>
          <a:bodyPr lIns="91430" tIns="45714" rIns="91430" bIns="45714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DF9A01-FC49-7E4B-9834-BACE6B59E783}" type="slidenum">
              <a:rPr lang="en-US"/>
              <a:pPr/>
              <a:t>8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1429" tIns="45714" rIns="91429" bIns="45714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70F3E3-8E7C-8648-9ADD-277E5852B32F}" type="slidenum">
              <a:rPr lang="en-US"/>
              <a:pPr/>
              <a:t>9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1470025" y="1143000"/>
            <a:ext cx="7239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5" name="AutoShape 4"/>
          <p:cNvSpPr>
            <a:spLocks noChangeArrowheads="1"/>
          </p:cNvSpPr>
          <p:nvPr userDrawn="1"/>
        </p:nvSpPr>
        <p:spPr bwMode="auto">
          <a:xfrm>
            <a:off x="-2514600" y="781050"/>
            <a:ext cx="3657600" cy="2419350"/>
          </a:xfrm>
          <a:custGeom>
            <a:avLst/>
            <a:gdLst>
              <a:gd name="G0" fmla="+- 12083 0 0"/>
              <a:gd name="G1" fmla="+- -32000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44083" y="2368"/>
              </a:cxn>
              <a:cxn ang="0">
                <a:pos x="64000" y="32000"/>
              </a:cxn>
              <a:cxn ang="0">
                <a:pos x="44083" y="61631"/>
              </a:cxn>
              <a:cxn ang="0">
                <a:pos x="44083" y="61631"/>
              </a:cxn>
              <a:cxn ang="0">
                <a:pos x="44082" y="61631"/>
              </a:cxn>
              <a:cxn ang="0">
                <a:pos x="44083" y="61632"/>
              </a:cxn>
              <a:cxn ang="0">
                <a:pos x="44083" y="2368"/>
              </a:cxn>
              <a:cxn ang="0">
                <a:pos x="44082" y="2368"/>
              </a:cxn>
              <a:cxn ang="0">
                <a:pos x="44083" y="2368"/>
              </a:cxn>
            </a:cxnLst>
            <a:rect l="T13" t="T15" r="T17" b="T19"/>
            <a:pathLst>
              <a:path w="64000" h="64000">
                <a:moveTo>
                  <a:pt x="44083" y="2368"/>
                </a:moveTo>
                <a:cubicBezTo>
                  <a:pt x="56127" y="7280"/>
                  <a:pt x="64000" y="18993"/>
                  <a:pt x="64000" y="32000"/>
                </a:cubicBezTo>
                <a:cubicBezTo>
                  <a:pt x="64000" y="45006"/>
                  <a:pt x="56127" y="56719"/>
                  <a:pt x="44083" y="61631"/>
                </a:cubicBezTo>
                <a:cubicBezTo>
                  <a:pt x="44082" y="61631"/>
                  <a:pt x="44082" y="61631"/>
                  <a:pt x="44082" y="61631"/>
                </a:cubicBezTo>
                <a:lnTo>
                  <a:pt x="44083" y="61632"/>
                </a:lnTo>
                <a:lnTo>
                  <a:pt x="44083" y="2368"/>
                </a:lnTo>
                <a:lnTo>
                  <a:pt x="44082" y="2368"/>
                </a:lnTo>
                <a:cubicBezTo>
                  <a:pt x="44082" y="2368"/>
                  <a:pt x="44082" y="2368"/>
                  <a:pt x="44083" y="2368"/>
                </a:cubicBezTo>
                <a:close/>
              </a:path>
            </a:pathLst>
          </a:cu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sz="2400">
              <a:latin typeface="Times New Roman" pitchFamily="-1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 userDrawn="1"/>
        </p:nvSpPr>
        <p:spPr bwMode="auto">
          <a:xfrm>
            <a:off x="-3200400" y="301625"/>
            <a:ext cx="4038600" cy="2670175"/>
          </a:xfrm>
          <a:custGeom>
            <a:avLst/>
            <a:gdLst>
              <a:gd name="G0" fmla="+- 18994 0 0"/>
              <a:gd name="G1" fmla="+- -30013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0994" y="6246"/>
              </a:cxn>
              <a:cxn ang="0">
                <a:pos x="64000" y="32000"/>
              </a:cxn>
              <a:cxn ang="0">
                <a:pos x="50994" y="57753"/>
              </a:cxn>
              <a:cxn ang="0">
                <a:pos x="50994" y="57753"/>
              </a:cxn>
              <a:cxn ang="0">
                <a:pos x="50993" y="57753"/>
              </a:cxn>
              <a:cxn ang="0">
                <a:pos x="50994" y="57754"/>
              </a:cxn>
              <a:cxn ang="0">
                <a:pos x="50994" y="6246"/>
              </a:cxn>
              <a:cxn ang="0">
                <a:pos x="50993" y="6246"/>
              </a:cxn>
              <a:cxn ang="0">
                <a:pos x="50994" y="6246"/>
              </a:cxn>
            </a:cxnLst>
            <a:rect l="T13" t="T15" r="T17" b="T19"/>
            <a:pathLst>
              <a:path w="64000" h="64000">
                <a:moveTo>
                  <a:pt x="50994" y="6246"/>
                </a:moveTo>
                <a:cubicBezTo>
                  <a:pt x="59172" y="12279"/>
                  <a:pt x="64000" y="21837"/>
                  <a:pt x="64000" y="32000"/>
                </a:cubicBezTo>
                <a:cubicBezTo>
                  <a:pt x="64000" y="42162"/>
                  <a:pt x="59172" y="51720"/>
                  <a:pt x="50994" y="57753"/>
                </a:cubicBezTo>
                <a:cubicBezTo>
                  <a:pt x="50993" y="57753"/>
                  <a:pt x="50993" y="57753"/>
                  <a:pt x="50993" y="57753"/>
                </a:cubicBezTo>
                <a:lnTo>
                  <a:pt x="50994" y="57754"/>
                </a:lnTo>
                <a:lnTo>
                  <a:pt x="50994" y="6246"/>
                </a:lnTo>
                <a:lnTo>
                  <a:pt x="50993" y="6246"/>
                </a:lnTo>
                <a:cubicBezTo>
                  <a:pt x="50993" y="6246"/>
                  <a:pt x="50993" y="6246"/>
                  <a:pt x="50994" y="6246"/>
                </a:cubicBezTo>
                <a:close/>
              </a:path>
            </a:pathLst>
          </a:cu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>
              <a:latin typeface="Arial" pitchFamily="-1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 userDrawn="1"/>
        </p:nvSpPr>
        <p:spPr bwMode="auto">
          <a:xfrm>
            <a:off x="6934200" y="6604000"/>
            <a:ext cx="2209800" cy="2540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7D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defRPr/>
            </a:pPr>
            <a:r>
              <a:rPr lang="en-US" sz="1000" b="1" dirty="0">
                <a:solidFill>
                  <a:srgbClr val="00007D"/>
                </a:solidFill>
                <a:latin typeface="Arial" pitchFamily="-1" charset="0"/>
              </a:rPr>
              <a:t>A Small Dose of Ethics – 11/12/19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228600"/>
            <a:ext cx="7239000" cy="7588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C7E8AB6-A8FD-5E4F-9D86-BCB671B71A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152400"/>
            <a:ext cx="1827212" cy="5789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152400"/>
            <a:ext cx="5334000" cy="5789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2400">
                <a:latin typeface="Times New Roman" pitchFamily="-1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>
                <a:latin typeface="Arial" pitchFamily="-1" charset="0"/>
              </a:endParaRPr>
            </a:p>
          </p:txBody>
        </p:sp>
      </p:grp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1470025" y="1143000"/>
            <a:ext cx="7239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9" name="AutoShape 12"/>
          <p:cNvSpPr>
            <a:spLocks noChangeArrowheads="1"/>
          </p:cNvSpPr>
          <p:nvPr userDrawn="1"/>
        </p:nvSpPr>
        <p:spPr bwMode="auto">
          <a:xfrm>
            <a:off x="-2514600" y="781050"/>
            <a:ext cx="3657600" cy="2419350"/>
          </a:xfrm>
          <a:custGeom>
            <a:avLst/>
            <a:gdLst>
              <a:gd name="G0" fmla="+- 12083 0 0"/>
              <a:gd name="G1" fmla="+- -32000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44083" y="2368"/>
              </a:cxn>
              <a:cxn ang="0">
                <a:pos x="64000" y="32000"/>
              </a:cxn>
              <a:cxn ang="0">
                <a:pos x="44083" y="61631"/>
              </a:cxn>
              <a:cxn ang="0">
                <a:pos x="44083" y="61631"/>
              </a:cxn>
              <a:cxn ang="0">
                <a:pos x="44082" y="61631"/>
              </a:cxn>
              <a:cxn ang="0">
                <a:pos x="44083" y="61632"/>
              </a:cxn>
              <a:cxn ang="0">
                <a:pos x="44083" y="2368"/>
              </a:cxn>
              <a:cxn ang="0">
                <a:pos x="44082" y="2368"/>
              </a:cxn>
              <a:cxn ang="0">
                <a:pos x="44083" y="2368"/>
              </a:cxn>
            </a:cxnLst>
            <a:rect l="T13" t="T15" r="T17" b="T19"/>
            <a:pathLst>
              <a:path w="64000" h="64000">
                <a:moveTo>
                  <a:pt x="44083" y="2368"/>
                </a:moveTo>
                <a:cubicBezTo>
                  <a:pt x="56127" y="7280"/>
                  <a:pt x="64000" y="18993"/>
                  <a:pt x="64000" y="32000"/>
                </a:cubicBezTo>
                <a:cubicBezTo>
                  <a:pt x="64000" y="45006"/>
                  <a:pt x="56127" y="56719"/>
                  <a:pt x="44083" y="61631"/>
                </a:cubicBezTo>
                <a:cubicBezTo>
                  <a:pt x="44082" y="61631"/>
                  <a:pt x="44082" y="61631"/>
                  <a:pt x="44082" y="61631"/>
                </a:cubicBezTo>
                <a:lnTo>
                  <a:pt x="44083" y="61632"/>
                </a:lnTo>
                <a:lnTo>
                  <a:pt x="44083" y="2368"/>
                </a:lnTo>
                <a:lnTo>
                  <a:pt x="44082" y="2368"/>
                </a:lnTo>
                <a:cubicBezTo>
                  <a:pt x="44082" y="2368"/>
                  <a:pt x="44082" y="2368"/>
                  <a:pt x="44083" y="2368"/>
                </a:cubicBezTo>
                <a:close/>
              </a:path>
            </a:pathLst>
          </a:cu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sz="2400">
              <a:latin typeface="Times New Roman" pitchFamily="-1" charset="0"/>
            </a:endParaRPr>
          </a:p>
        </p:txBody>
      </p:sp>
      <p:sp>
        <p:nvSpPr>
          <p:cNvPr id="10" name="AutoShape 13"/>
          <p:cNvSpPr>
            <a:spLocks noChangeArrowheads="1"/>
          </p:cNvSpPr>
          <p:nvPr userDrawn="1"/>
        </p:nvSpPr>
        <p:spPr bwMode="auto">
          <a:xfrm>
            <a:off x="-3200400" y="301625"/>
            <a:ext cx="4038600" cy="2670175"/>
          </a:xfrm>
          <a:custGeom>
            <a:avLst/>
            <a:gdLst>
              <a:gd name="G0" fmla="+- 18994 0 0"/>
              <a:gd name="G1" fmla="+- -30013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0994" y="6246"/>
              </a:cxn>
              <a:cxn ang="0">
                <a:pos x="64000" y="32000"/>
              </a:cxn>
              <a:cxn ang="0">
                <a:pos x="50994" y="57753"/>
              </a:cxn>
              <a:cxn ang="0">
                <a:pos x="50994" y="57753"/>
              </a:cxn>
              <a:cxn ang="0">
                <a:pos x="50993" y="57753"/>
              </a:cxn>
              <a:cxn ang="0">
                <a:pos x="50994" y="57754"/>
              </a:cxn>
              <a:cxn ang="0">
                <a:pos x="50994" y="6246"/>
              </a:cxn>
              <a:cxn ang="0">
                <a:pos x="50993" y="6246"/>
              </a:cxn>
              <a:cxn ang="0">
                <a:pos x="50994" y="6246"/>
              </a:cxn>
            </a:cxnLst>
            <a:rect l="T13" t="T15" r="T17" b="T19"/>
            <a:pathLst>
              <a:path w="64000" h="64000">
                <a:moveTo>
                  <a:pt x="50994" y="6246"/>
                </a:moveTo>
                <a:cubicBezTo>
                  <a:pt x="59172" y="12279"/>
                  <a:pt x="64000" y="21837"/>
                  <a:pt x="64000" y="32000"/>
                </a:cubicBezTo>
                <a:cubicBezTo>
                  <a:pt x="64000" y="42162"/>
                  <a:pt x="59172" y="51720"/>
                  <a:pt x="50994" y="57753"/>
                </a:cubicBezTo>
                <a:cubicBezTo>
                  <a:pt x="50993" y="57753"/>
                  <a:pt x="50993" y="57753"/>
                  <a:pt x="50993" y="57753"/>
                </a:cubicBezTo>
                <a:lnTo>
                  <a:pt x="50994" y="57754"/>
                </a:lnTo>
                <a:lnTo>
                  <a:pt x="50994" y="6246"/>
                </a:lnTo>
                <a:lnTo>
                  <a:pt x="50993" y="6246"/>
                </a:lnTo>
                <a:cubicBezTo>
                  <a:pt x="50993" y="6246"/>
                  <a:pt x="50993" y="6246"/>
                  <a:pt x="50994" y="6246"/>
                </a:cubicBezTo>
                <a:close/>
              </a:path>
            </a:pathLst>
          </a:cu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>
              <a:latin typeface="Arial" pitchFamily="-1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6934200" y="6604000"/>
            <a:ext cx="2209800" cy="2540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7D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defRPr/>
            </a:pPr>
            <a:r>
              <a:rPr lang="en-US" sz="1000" b="1">
                <a:solidFill>
                  <a:srgbClr val="00007D"/>
                </a:solidFill>
                <a:latin typeface="Arial" pitchFamily="-1" charset="0"/>
              </a:rPr>
              <a:t>A Small Dose of Ethics – 04/27/10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-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89C9F-302C-D049-97BE-D93F45C6C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7421D-D9A1-934E-A62D-107D0AFEF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E2F0-75D1-4448-BA04-B229ECD74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4E735-EC26-1B41-B455-E3DF882C82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56353-11FF-7049-8508-218969983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7515F-F6CC-4347-8C85-F7EB57440D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17D8A-0114-DB46-93ED-B1CEFFF58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1E040-E83F-524B-A2F4-EAD56C1466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91BE1-FFCC-7E41-8EE4-BD258778B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BA655-8EA5-8B44-BAB5-B3EBD0377A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152400"/>
            <a:ext cx="1827212" cy="5789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152400"/>
            <a:ext cx="5334000" cy="5789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09805-53B7-B149-AE97-02ACCC295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152400"/>
            <a:ext cx="7313612" cy="6413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8C5B5-994B-454D-8E08-B10D191A9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2400">
                <a:latin typeface="Times New Roman" pitchFamily="-1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>
                <a:latin typeface="Arial" pitchFamily="-1" charset="0"/>
              </a:endParaRPr>
            </a:p>
          </p:txBody>
        </p:sp>
      </p:grp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1470025" y="1143000"/>
            <a:ext cx="7239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9" name="AutoShape 12"/>
          <p:cNvSpPr>
            <a:spLocks noChangeArrowheads="1"/>
          </p:cNvSpPr>
          <p:nvPr userDrawn="1"/>
        </p:nvSpPr>
        <p:spPr bwMode="auto">
          <a:xfrm>
            <a:off x="-2514600" y="781050"/>
            <a:ext cx="3657600" cy="2419350"/>
          </a:xfrm>
          <a:custGeom>
            <a:avLst/>
            <a:gdLst>
              <a:gd name="G0" fmla="+- 12083 0 0"/>
              <a:gd name="G1" fmla="+- -32000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44083" y="2368"/>
              </a:cxn>
              <a:cxn ang="0">
                <a:pos x="64000" y="32000"/>
              </a:cxn>
              <a:cxn ang="0">
                <a:pos x="44083" y="61631"/>
              </a:cxn>
              <a:cxn ang="0">
                <a:pos x="44083" y="61631"/>
              </a:cxn>
              <a:cxn ang="0">
                <a:pos x="44082" y="61631"/>
              </a:cxn>
              <a:cxn ang="0">
                <a:pos x="44083" y="61632"/>
              </a:cxn>
              <a:cxn ang="0">
                <a:pos x="44083" y="2368"/>
              </a:cxn>
              <a:cxn ang="0">
                <a:pos x="44082" y="2368"/>
              </a:cxn>
              <a:cxn ang="0">
                <a:pos x="44083" y="2368"/>
              </a:cxn>
            </a:cxnLst>
            <a:rect l="T13" t="T15" r="T17" b="T19"/>
            <a:pathLst>
              <a:path w="64000" h="64000">
                <a:moveTo>
                  <a:pt x="44083" y="2368"/>
                </a:moveTo>
                <a:cubicBezTo>
                  <a:pt x="56127" y="7280"/>
                  <a:pt x="64000" y="18993"/>
                  <a:pt x="64000" y="32000"/>
                </a:cubicBezTo>
                <a:cubicBezTo>
                  <a:pt x="64000" y="45006"/>
                  <a:pt x="56127" y="56719"/>
                  <a:pt x="44083" y="61631"/>
                </a:cubicBezTo>
                <a:cubicBezTo>
                  <a:pt x="44082" y="61631"/>
                  <a:pt x="44082" y="61631"/>
                  <a:pt x="44082" y="61631"/>
                </a:cubicBezTo>
                <a:lnTo>
                  <a:pt x="44083" y="61632"/>
                </a:lnTo>
                <a:lnTo>
                  <a:pt x="44083" y="2368"/>
                </a:lnTo>
                <a:lnTo>
                  <a:pt x="44082" y="2368"/>
                </a:lnTo>
                <a:cubicBezTo>
                  <a:pt x="44082" y="2368"/>
                  <a:pt x="44082" y="2368"/>
                  <a:pt x="44083" y="2368"/>
                </a:cubicBezTo>
                <a:close/>
              </a:path>
            </a:pathLst>
          </a:cu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sz="2400">
              <a:latin typeface="Times New Roman" pitchFamily="-1" charset="0"/>
            </a:endParaRPr>
          </a:p>
        </p:txBody>
      </p:sp>
      <p:sp>
        <p:nvSpPr>
          <p:cNvPr id="10" name="AutoShape 13"/>
          <p:cNvSpPr>
            <a:spLocks noChangeArrowheads="1"/>
          </p:cNvSpPr>
          <p:nvPr userDrawn="1"/>
        </p:nvSpPr>
        <p:spPr bwMode="auto">
          <a:xfrm>
            <a:off x="-3200400" y="301625"/>
            <a:ext cx="4038600" cy="2670175"/>
          </a:xfrm>
          <a:custGeom>
            <a:avLst/>
            <a:gdLst>
              <a:gd name="G0" fmla="+- 18994 0 0"/>
              <a:gd name="G1" fmla="+- -30013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0994" y="6246"/>
              </a:cxn>
              <a:cxn ang="0">
                <a:pos x="64000" y="32000"/>
              </a:cxn>
              <a:cxn ang="0">
                <a:pos x="50994" y="57753"/>
              </a:cxn>
              <a:cxn ang="0">
                <a:pos x="50994" y="57753"/>
              </a:cxn>
              <a:cxn ang="0">
                <a:pos x="50993" y="57753"/>
              </a:cxn>
              <a:cxn ang="0">
                <a:pos x="50994" y="57754"/>
              </a:cxn>
              <a:cxn ang="0">
                <a:pos x="50994" y="6246"/>
              </a:cxn>
              <a:cxn ang="0">
                <a:pos x="50993" y="6246"/>
              </a:cxn>
              <a:cxn ang="0">
                <a:pos x="50994" y="6246"/>
              </a:cxn>
            </a:cxnLst>
            <a:rect l="T13" t="T15" r="T17" b="T19"/>
            <a:pathLst>
              <a:path w="64000" h="64000">
                <a:moveTo>
                  <a:pt x="50994" y="6246"/>
                </a:moveTo>
                <a:cubicBezTo>
                  <a:pt x="59172" y="12279"/>
                  <a:pt x="64000" y="21837"/>
                  <a:pt x="64000" y="32000"/>
                </a:cubicBezTo>
                <a:cubicBezTo>
                  <a:pt x="64000" y="42162"/>
                  <a:pt x="59172" y="51720"/>
                  <a:pt x="50994" y="57753"/>
                </a:cubicBezTo>
                <a:cubicBezTo>
                  <a:pt x="50993" y="57753"/>
                  <a:pt x="50993" y="57753"/>
                  <a:pt x="50993" y="57753"/>
                </a:cubicBezTo>
                <a:lnTo>
                  <a:pt x="50994" y="57754"/>
                </a:lnTo>
                <a:lnTo>
                  <a:pt x="50994" y="6246"/>
                </a:lnTo>
                <a:lnTo>
                  <a:pt x="50993" y="6246"/>
                </a:lnTo>
                <a:cubicBezTo>
                  <a:pt x="50993" y="6246"/>
                  <a:pt x="50993" y="6246"/>
                  <a:pt x="50994" y="6246"/>
                </a:cubicBezTo>
                <a:close/>
              </a:path>
            </a:pathLst>
          </a:cu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>
              <a:latin typeface="Arial" pitchFamily="-1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6934200" y="6604000"/>
            <a:ext cx="2209800" cy="2540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7D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defRPr/>
            </a:pPr>
            <a:r>
              <a:rPr lang="en-US" sz="1000" b="1">
                <a:solidFill>
                  <a:srgbClr val="00007D"/>
                </a:solidFill>
                <a:latin typeface="Arial" pitchFamily="-1" charset="0"/>
              </a:rPr>
              <a:t>A Small Dose of Ethics – 04/27/10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-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9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407A715-548B-4746-92FB-81FAC699A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152400"/>
            <a:ext cx="1827212" cy="5789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152400"/>
            <a:ext cx="5334000" cy="5789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2400">
                <a:latin typeface="Times New Roman" pitchFamily="-1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>
                <a:latin typeface="Arial" pitchFamily="-1" charset="0"/>
              </a:endParaRPr>
            </a:p>
          </p:txBody>
        </p:sp>
      </p:grp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1470025" y="1143000"/>
            <a:ext cx="7239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9" name="AutoShape 12"/>
          <p:cNvSpPr>
            <a:spLocks noChangeArrowheads="1"/>
          </p:cNvSpPr>
          <p:nvPr userDrawn="1"/>
        </p:nvSpPr>
        <p:spPr bwMode="auto">
          <a:xfrm>
            <a:off x="-2514600" y="781050"/>
            <a:ext cx="3657600" cy="2419350"/>
          </a:xfrm>
          <a:custGeom>
            <a:avLst/>
            <a:gdLst>
              <a:gd name="G0" fmla="+- 12083 0 0"/>
              <a:gd name="G1" fmla="+- -32000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44083" y="2368"/>
              </a:cxn>
              <a:cxn ang="0">
                <a:pos x="64000" y="32000"/>
              </a:cxn>
              <a:cxn ang="0">
                <a:pos x="44083" y="61631"/>
              </a:cxn>
              <a:cxn ang="0">
                <a:pos x="44083" y="61631"/>
              </a:cxn>
              <a:cxn ang="0">
                <a:pos x="44082" y="61631"/>
              </a:cxn>
              <a:cxn ang="0">
                <a:pos x="44083" y="61632"/>
              </a:cxn>
              <a:cxn ang="0">
                <a:pos x="44083" y="2368"/>
              </a:cxn>
              <a:cxn ang="0">
                <a:pos x="44082" y="2368"/>
              </a:cxn>
              <a:cxn ang="0">
                <a:pos x="44083" y="2368"/>
              </a:cxn>
            </a:cxnLst>
            <a:rect l="T13" t="T15" r="T17" b="T19"/>
            <a:pathLst>
              <a:path w="64000" h="64000">
                <a:moveTo>
                  <a:pt x="44083" y="2368"/>
                </a:moveTo>
                <a:cubicBezTo>
                  <a:pt x="56127" y="7280"/>
                  <a:pt x="64000" y="18993"/>
                  <a:pt x="64000" y="32000"/>
                </a:cubicBezTo>
                <a:cubicBezTo>
                  <a:pt x="64000" y="45006"/>
                  <a:pt x="56127" y="56719"/>
                  <a:pt x="44083" y="61631"/>
                </a:cubicBezTo>
                <a:cubicBezTo>
                  <a:pt x="44082" y="61631"/>
                  <a:pt x="44082" y="61631"/>
                  <a:pt x="44082" y="61631"/>
                </a:cubicBezTo>
                <a:lnTo>
                  <a:pt x="44083" y="61632"/>
                </a:lnTo>
                <a:lnTo>
                  <a:pt x="44083" y="2368"/>
                </a:lnTo>
                <a:lnTo>
                  <a:pt x="44082" y="2368"/>
                </a:lnTo>
                <a:cubicBezTo>
                  <a:pt x="44082" y="2368"/>
                  <a:pt x="44082" y="2368"/>
                  <a:pt x="44083" y="2368"/>
                </a:cubicBezTo>
                <a:close/>
              </a:path>
            </a:pathLst>
          </a:cu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sz="2400">
              <a:latin typeface="Times New Roman" pitchFamily="-1" charset="0"/>
            </a:endParaRPr>
          </a:p>
        </p:txBody>
      </p:sp>
      <p:sp>
        <p:nvSpPr>
          <p:cNvPr id="10" name="AutoShape 13"/>
          <p:cNvSpPr>
            <a:spLocks noChangeArrowheads="1"/>
          </p:cNvSpPr>
          <p:nvPr userDrawn="1"/>
        </p:nvSpPr>
        <p:spPr bwMode="auto">
          <a:xfrm>
            <a:off x="-3200400" y="301625"/>
            <a:ext cx="4038600" cy="2670175"/>
          </a:xfrm>
          <a:custGeom>
            <a:avLst/>
            <a:gdLst>
              <a:gd name="G0" fmla="+- 18994 0 0"/>
              <a:gd name="G1" fmla="+- -30013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0994" y="6246"/>
              </a:cxn>
              <a:cxn ang="0">
                <a:pos x="64000" y="32000"/>
              </a:cxn>
              <a:cxn ang="0">
                <a:pos x="50994" y="57753"/>
              </a:cxn>
              <a:cxn ang="0">
                <a:pos x="50994" y="57753"/>
              </a:cxn>
              <a:cxn ang="0">
                <a:pos x="50993" y="57753"/>
              </a:cxn>
              <a:cxn ang="0">
                <a:pos x="50994" y="57754"/>
              </a:cxn>
              <a:cxn ang="0">
                <a:pos x="50994" y="6246"/>
              </a:cxn>
              <a:cxn ang="0">
                <a:pos x="50993" y="6246"/>
              </a:cxn>
              <a:cxn ang="0">
                <a:pos x="50994" y="6246"/>
              </a:cxn>
            </a:cxnLst>
            <a:rect l="T13" t="T15" r="T17" b="T19"/>
            <a:pathLst>
              <a:path w="64000" h="64000">
                <a:moveTo>
                  <a:pt x="50994" y="6246"/>
                </a:moveTo>
                <a:cubicBezTo>
                  <a:pt x="59172" y="12279"/>
                  <a:pt x="64000" y="21837"/>
                  <a:pt x="64000" y="32000"/>
                </a:cubicBezTo>
                <a:cubicBezTo>
                  <a:pt x="64000" y="42162"/>
                  <a:pt x="59172" y="51720"/>
                  <a:pt x="50994" y="57753"/>
                </a:cubicBezTo>
                <a:cubicBezTo>
                  <a:pt x="50993" y="57753"/>
                  <a:pt x="50993" y="57753"/>
                  <a:pt x="50993" y="57753"/>
                </a:cubicBezTo>
                <a:lnTo>
                  <a:pt x="50994" y="57754"/>
                </a:lnTo>
                <a:lnTo>
                  <a:pt x="50994" y="6246"/>
                </a:lnTo>
                <a:lnTo>
                  <a:pt x="50993" y="6246"/>
                </a:lnTo>
                <a:cubicBezTo>
                  <a:pt x="50993" y="6246"/>
                  <a:pt x="50993" y="6246"/>
                  <a:pt x="50994" y="6246"/>
                </a:cubicBezTo>
                <a:close/>
              </a:path>
            </a:pathLst>
          </a:cu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>
              <a:latin typeface="Arial" pitchFamily="-1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6934200" y="6604000"/>
            <a:ext cx="2209800" cy="2540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7D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defRPr/>
            </a:pPr>
            <a:r>
              <a:rPr lang="en-US" sz="1000" b="1" dirty="0">
                <a:solidFill>
                  <a:srgbClr val="00007D"/>
                </a:solidFill>
                <a:latin typeface="Arial" pitchFamily="-1" charset="0"/>
              </a:rPr>
              <a:t>A Small Dose of Ethics – 11/12/19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9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8DC7147-CCDE-A542-B86E-CDA2450A77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228600"/>
            <a:ext cx="1827212" cy="57134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228600"/>
            <a:ext cx="5334000" cy="57134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2400">
                <a:latin typeface="Times New Roman" pitchFamily="-1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>
                <a:latin typeface="Arial" pitchFamily="-1" charset="0"/>
              </a:endParaRPr>
            </a:p>
          </p:txBody>
        </p:sp>
      </p:grp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1470025" y="1143000"/>
            <a:ext cx="7239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9" name="AutoShape 12"/>
          <p:cNvSpPr>
            <a:spLocks noChangeArrowheads="1"/>
          </p:cNvSpPr>
          <p:nvPr userDrawn="1"/>
        </p:nvSpPr>
        <p:spPr bwMode="auto">
          <a:xfrm>
            <a:off x="-2514600" y="781050"/>
            <a:ext cx="3657600" cy="2419350"/>
          </a:xfrm>
          <a:custGeom>
            <a:avLst/>
            <a:gdLst>
              <a:gd name="G0" fmla="+- 12083 0 0"/>
              <a:gd name="G1" fmla="+- -32000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44083" y="2368"/>
              </a:cxn>
              <a:cxn ang="0">
                <a:pos x="64000" y="32000"/>
              </a:cxn>
              <a:cxn ang="0">
                <a:pos x="44083" y="61631"/>
              </a:cxn>
              <a:cxn ang="0">
                <a:pos x="44083" y="61631"/>
              </a:cxn>
              <a:cxn ang="0">
                <a:pos x="44082" y="61631"/>
              </a:cxn>
              <a:cxn ang="0">
                <a:pos x="44083" y="61632"/>
              </a:cxn>
              <a:cxn ang="0">
                <a:pos x="44083" y="2368"/>
              </a:cxn>
              <a:cxn ang="0">
                <a:pos x="44082" y="2368"/>
              </a:cxn>
              <a:cxn ang="0">
                <a:pos x="44083" y="2368"/>
              </a:cxn>
            </a:cxnLst>
            <a:rect l="T13" t="T15" r="T17" b="T19"/>
            <a:pathLst>
              <a:path w="64000" h="64000">
                <a:moveTo>
                  <a:pt x="44083" y="2368"/>
                </a:moveTo>
                <a:cubicBezTo>
                  <a:pt x="56127" y="7280"/>
                  <a:pt x="64000" y="18993"/>
                  <a:pt x="64000" y="32000"/>
                </a:cubicBezTo>
                <a:cubicBezTo>
                  <a:pt x="64000" y="45006"/>
                  <a:pt x="56127" y="56719"/>
                  <a:pt x="44083" y="61631"/>
                </a:cubicBezTo>
                <a:cubicBezTo>
                  <a:pt x="44082" y="61631"/>
                  <a:pt x="44082" y="61631"/>
                  <a:pt x="44082" y="61631"/>
                </a:cubicBezTo>
                <a:lnTo>
                  <a:pt x="44083" y="61632"/>
                </a:lnTo>
                <a:lnTo>
                  <a:pt x="44083" y="2368"/>
                </a:lnTo>
                <a:lnTo>
                  <a:pt x="44082" y="2368"/>
                </a:lnTo>
                <a:cubicBezTo>
                  <a:pt x="44082" y="2368"/>
                  <a:pt x="44082" y="2368"/>
                  <a:pt x="44083" y="2368"/>
                </a:cubicBezTo>
                <a:close/>
              </a:path>
            </a:pathLst>
          </a:cu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sz="2400">
              <a:latin typeface="Times New Roman" pitchFamily="-1" charset="0"/>
            </a:endParaRPr>
          </a:p>
        </p:txBody>
      </p:sp>
      <p:sp>
        <p:nvSpPr>
          <p:cNvPr id="10" name="AutoShape 13"/>
          <p:cNvSpPr>
            <a:spLocks noChangeArrowheads="1"/>
          </p:cNvSpPr>
          <p:nvPr userDrawn="1"/>
        </p:nvSpPr>
        <p:spPr bwMode="auto">
          <a:xfrm>
            <a:off x="-3200400" y="301625"/>
            <a:ext cx="4038600" cy="2670175"/>
          </a:xfrm>
          <a:custGeom>
            <a:avLst/>
            <a:gdLst>
              <a:gd name="G0" fmla="+- 18994 0 0"/>
              <a:gd name="G1" fmla="+- -30013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0994" y="6246"/>
              </a:cxn>
              <a:cxn ang="0">
                <a:pos x="64000" y="32000"/>
              </a:cxn>
              <a:cxn ang="0">
                <a:pos x="50994" y="57753"/>
              </a:cxn>
              <a:cxn ang="0">
                <a:pos x="50994" y="57753"/>
              </a:cxn>
              <a:cxn ang="0">
                <a:pos x="50993" y="57753"/>
              </a:cxn>
              <a:cxn ang="0">
                <a:pos x="50994" y="57754"/>
              </a:cxn>
              <a:cxn ang="0">
                <a:pos x="50994" y="6246"/>
              </a:cxn>
              <a:cxn ang="0">
                <a:pos x="50993" y="6246"/>
              </a:cxn>
              <a:cxn ang="0">
                <a:pos x="50994" y="6246"/>
              </a:cxn>
            </a:cxnLst>
            <a:rect l="T13" t="T15" r="T17" b="T19"/>
            <a:pathLst>
              <a:path w="64000" h="64000">
                <a:moveTo>
                  <a:pt x="50994" y="6246"/>
                </a:moveTo>
                <a:cubicBezTo>
                  <a:pt x="59172" y="12279"/>
                  <a:pt x="64000" y="21837"/>
                  <a:pt x="64000" y="32000"/>
                </a:cubicBezTo>
                <a:cubicBezTo>
                  <a:pt x="64000" y="42162"/>
                  <a:pt x="59172" y="51720"/>
                  <a:pt x="50994" y="57753"/>
                </a:cubicBezTo>
                <a:cubicBezTo>
                  <a:pt x="50993" y="57753"/>
                  <a:pt x="50993" y="57753"/>
                  <a:pt x="50993" y="57753"/>
                </a:cubicBezTo>
                <a:lnTo>
                  <a:pt x="50994" y="57754"/>
                </a:lnTo>
                <a:lnTo>
                  <a:pt x="50994" y="6246"/>
                </a:lnTo>
                <a:lnTo>
                  <a:pt x="50993" y="6246"/>
                </a:lnTo>
                <a:cubicBezTo>
                  <a:pt x="50993" y="6246"/>
                  <a:pt x="50993" y="6246"/>
                  <a:pt x="50994" y="6246"/>
                </a:cubicBezTo>
                <a:close/>
              </a:path>
            </a:pathLst>
          </a:cu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>
              <a:latin typeface="Arial" pitchFamily="-1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6934200" y="6604000"/>
            <a:ext cx="2209800" cy="2540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7D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defRPr/>
            </a:pPr>
            <a:r>
              <a:rPr lang="en-US" sz="1000" b="1" dirty="0">
                <a:solidFill>
                  <a:srgbClr val="00007D"/>
                </a:solidFill>
                <a:latin typeface="Arial" pitchFamily="-1" charset="0"/>
              </a:rPr>
              <a:t>A Small Dose of Ethics – 11/12/19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9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FF7DA07-304B-5B41-9742-D70B7B77EF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152400"/>
            <a:ext cx="1827212" cy="5789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152400"/>
            <a:ext cx="5334000" cy="5789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2400">
                <a:latin typeface="Times New Roman" pitchFamily="-1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>
                <a:latin typeface="Arial" pitchFamily="-1" charset="0"/>
              </a:endParaRPr>
            </a:p>
          </p:txBody>
        </p:sp>
      </p:grp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1470025" y="1143000"/>
            <a:ext cx="7239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9" name="AutoShape 12"/>
          <p:cNvSpPr>
            <a:spLocks noChangeArrowheads="1"/>
          </p:cNvSpPr>
          <p:nvPr userDrawn="1"/>
        </p:nvSpPr>
        <p:spPr bwMode="auto">
          <a:xfrm>
            <a:off x="-2514600" y="781050"/>
            <a:ext cx="3657600" cy="2419350"/>
          </a:xfrm>
          <a:custGeom>
            <a:avLst/>
            <a:gdLst>
              <a:gd name="G0" fmla="+- 12083 0 0"/>
              <a:gd name="G1" fmla="+- -32000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44083" y="2368"/>
              </a:cxn>
              <a:cxn ang="0">
                <a:pos x="64000" y="32000"/>
              </a:cxn>
              <a:cxn ang="0">
                <a:pos x="44083" y="61631"/>
              </a:cxn>
              <a:cxn ang="0">
                <a:pos x="44083" y="61631"/>
              </a:cxn>
              <a:cxn ang="0">
                <a:pos x="44082" y="61631"/>
              </a:cxn>
              <a:cxn ang="0">
                <a:pos x="44083" y="61632"/>
              </a:cxn>
              <a:cxn ang="0">
                <a:pos x="44083" y="2368"/>
              </a:cxn>
              <a:cxn ang="0">
                <a:pos x="44082" y="2368"/>
              </a:cxn>
              <a:cxn ang="0">
                <a:pos x="44083" y="2368"/>
              </a:cxn>
            </a:cxnLst>
            <a:rect l="T13" t="T15" r="T17" b="T19"/>
            <a:pathLst>
              <a:path w="64000" h="64000">
                <a:moveTo>
                  <a:pt x="44083" y="2368"/>
                </a:moveTo>
                <a:cubicBezTo>
                  <a:pt x="56127" y="7280"/>
                  <a:pt x="64000" y="18993"/>
                  <a:pt x="64000" y="32000"/>
                </a:cubicBezTo>
                <a:cubicBezTo>
                  <a:pt x="64000" y="45006"/>
                  <a:pt x="56127" y="56719"/>
                  <a:pt x="44083" y="61631"/>
                </a:cubicBezTo>
                <a:cubicBezTo>
                  <a:pt x="44082" y="61631"/>
                  <a:pt x="44082" y="61631"/>
                  <a:pt x="44082" y="61631"/>
                </a:cubicBezTo>
                <a:lnTo>
                  <a:pt x="44083" y="61632"/>
                </a:lnTo>
                <a:lnTo>
                  <a:pt x="44083" y="2368"/>
                </a:lnTo>
                <a:lnTo>
                  <a:pt x="44082" y="2368"/>
                </a:lnTo>
                <a:cubicBezTo>
                  <a:pt x="44082" y="2368"/>
                  <a:pt x="44082" y="2368"/>
                  <a:pt x="44083" y="2368"/>
                </a:cubicBezTo>
                <a:close/>
              </a:path>
            </a:pathLst>
          </a:cu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sz="2400">
              <a:latin typeface="Times New Roman" pitchFamily="-1" charset="0"/>
            </a:endParaRPr>
          </a:p>
        </p:txBody>
      </p:sp>
      <p:sp>
        <p:nvSpPr>
          <p:cNvPr id="10" name="AutoShape 13"/>
          <p:cNvSpPr>
            <a:spLocks noChangeArrowheads="1"/>
          </p:cNvSpPr>
          <p:nvPr userDrawn="1"/>
        </p:nvSpPr>
        <p:spPr bwMode="auto">
          <a:xfrm>
            <a:off x="-3200400" y="301625"/>
            <a:ext cx="4038600" cy="2670175"/>
          </a:xfrm>
          <a:custGeom>
            <a:avLst/>
            <a:gdLst>
              <a:gd name="G0" fmla="+- 18994 0 0"/>
              <a:gd name="G1" fmla="+- -30013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0994" y="6246"/>
              </a:cxn>
              <a:cxn ang="0">
                <a:pos x="64000" y="32000"/>
              </a:cxn>
              <a:cxn ang="0">
                <a:pos x="50994" y="57753"/>
              </a:cxn>
              <a:cxn ang="0">
                <a:pos x="50994" y="57753"/>
              </a:cxn>
              <a:cxn ang="0">
                <a:pos x="50993" y="57753"/>
              </a:cxn>
              <a:cxn ang="0">
                <a:pos x="50994" y="57754"/>
              </a:cxn>
              <a:cxn ang="0">
                <a:pos x="50994" y="6246"/>
              </a:cxn>
              <a:cxn ang="0">
                <a:pos x="50993" y="6246"/>
              </a:cxn>
              <a:cxn ang="0">
                <a:pos x="50994" y="6246"/>
              </a:cxn>
            </a:cxnLst>
            <a:rect l="T13" t="T15" r="T17" b="T19"/>
            <a:pathLst>
              <a:path w="64000" h="64000">
                <a:moveTo>
                  <a:pt x="50994" y="6246"/>
                </a:moveTo>
                <a:cubicBezTo>
                  <a:pt x="59172" y="12279"/>
                  <a:pt x="64000" y="21837"/>
                  <a:pt x="64000" y="32000"/>
                </a:cubicBezTo>
                <a:cubicBezTo>
                  <a:pt x="64000" y="42162"/>
                  <a:pt x="59172" y="51720"/>
                  <a:pt x="50994" y="57753"/>
                </a:cubicBezTo>
                <a:cubicBezTo>
                  <a:pt x="50993" y="57753"/>
                  <a:pt x="50993" y="57753"/>
                  <a:pt x="50993" y="57753"/>
                </a:cubicBezTo>
                <a:lnTo>
                  <a:pt x="50994" y="57754"/>
                </a:lnTo>
                <a:lnTo>
                  <a:pt x="50994" y="6246"/>
                </a:lnTo>
                <a:lnTo>
                  <a:pt x="50993" y="6246"/>
                </a:lnTo>
                <a:cubicBezTo>
                  <a:pt x="50993" y="6246"/>
                  <a:pt x="50993" y="6246"/>
                  <a:pt x="50994" y="6246"/>
                </a:cubicBezTo>
                <a:close/>
              </a:path>
            </a:pathLst>
          </a:cu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>
              <a:latin typeface="Arial" pitchFamily="-1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6934200" y="6604000"/>
            <a:ext cx="2209800" cy="2540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7D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defRPr/>
            </a:pPr>
            <a:r>
              <a:rPr lang="en-US" sz="1000" b="1">
                <a:solidFill>
                  <a:srgbClr val="00007D"/>
                </a:solidFill>
                <a:latin typeface="Arial" pitchFamily="-1" charset="0"/>
              </a:rPr>
              <a:t>A Small Dose of Ethics – 04/27/10</a:t>
            </a:r>
          </a:p>
        </p:txBody>
      </p:sp>
      <p:sp>
        <p:nvSpPr>
          <p:cNvPr id="19661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661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9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8FDCA07-B034-9847-A629-F183C145CB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228600"/>
            <a:ext cx="1827212" cy="57134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228600"/>
            <a:ext cx="5334000" cy="57134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2400">
                <a:latin typeface="Times New Roman" pitchFamily="-1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>
                <a:latin typeface="Arial" pitchFamily="-1" charset="0"/>
              </a:endParaRPr>
            </a:p>
          </p:txBody>
        </p:sp>
      </p:grp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1470025" y="1143000"/>
            <a:ext cx="7239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9" name="AutoShape 12"/>
          <p:cNvSpPr>
            <a:spLocks noChangeArrowheads="1"/>
          </p:cNvSpPr>
          <p:nvPr userDrawn="1"/>
        </p:nvSpPr>
        <p:spPr bwMode="auto">
          <a:xfrm>
            <a:off x="-2514600" y="781050"/>
            <a:ext cx="3657600" cy="2419350"/>
          </a:xfrm>
          <a:custGeom>
            <a:avLst/>
            <a:gdLst>
              <a:gd name="G0" fmla="+- 12083 0 0"/>
              <a:gd name="G1" fmla="+- -32000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44083" y="2368"/>
              </a:cxn>
              <a:cxn ang="0">
                <a:pos x="64000" y="32000"/>
              </a:cxn>
              <a:cxn ang="0">
                <a:pos x="44083" y="61631"/>
              </a:cxn>
              <a:cxn ang="0">
                <a:pos x="44083" y="61631"/>
              </a:cxn>
              <a:cxn ang="0">
                <a:pos x="44082" y="61631"/>
              </a:cxn>
              <a:cxn ang="0">
                <a:pos x="44083" y="61632"/>
              </a:cxn>
              <a:cxn ang="0">
                <a:pos x="44083" y="2368"/>
              </a:cxn>
              <a:cxn ang="0">
                <a:pos x="44082" y="2368"/>
              </a:cxn>
              <a:cxn ang="0">
                <a:pos x="44083" y="2368"/>
              </a:cxn>
            </a:cxnLst>
            <a:rect l="T13" t="T15" r="T17" b="T19"/>
            <a:pathLst>
              <a:path w="64000" h="64000">
                <a:moveTo>
                  <a:pt x="44083" y="2368"/>
                </a:moveTo>
                <a:cubicBezTo>
                  <a:pt x="56127" y="7280"/>
                  <a:pt x="64000" y="18993"/>
                  <a:pt x="64000" y="32000"/>
                </a:cubicBezTo>
                <a:cubicBezTo>
                  <a:pt x="64000" y="45006"/>
                  <a:pt x="56127" y="56719"/>
                  <a:pt x="44083" y="61631"/>
                </a:cubicBezTo>
                <a:cubicBezTo>
                  <a:pt x="44082" y="61631"/>
                  <a:pt x="44082" y="61631"/>
                  <a:pt x="44082" y="61631"/>
                </a:cubicBezTo>
                <a:lnTo>
                  <a:pt x="44083" y="61632"/>
                </a:lnTo>
                <a:lnTo>
                  <a:pt x="44083" y="2368"/>
                </a:lnTo>
                <a:lnTo>
                  <a:pt x="44082" y="2368"/>
                </a:lnTo>
                <a:cubicBezTo>
                  <a:pt x="44082" y="2368"/>
                  <a:pt x="44082" y="2368"/>
                  <a:pt x="44083" y="2368"/>
                </a:cubicBezTo>
                <a:close/>
              </a:path>
            </a:pathLst>
          </a:cu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sz="2400">
              <a:latin typeface="Times New Roman" pitchFamily="-1" charset="0"/>
            </a:endParaRPr>
          </a:p>
        </p:txBody>
      </p:sp>
      <p:sp>
        <p:nvSpPr>
          <p:cNvPr id="10" name="AutoShape 13"/>
          <p:cNvSpPr>
            <a:spLocks noChangeArrowheads="1"/>
          </p:cNvSpPr>
          <p:nvPr userDrawn="1"/>
        </p:nvSpPr>
        <p:spPr bwMode="auto">
          <a:xfrm>
            <a:off x="-3200400" y="301625"/>
            <a:ext cx="4038600" cy="2670175"/>
          </a:xfrm>
          <a:custGeom>
            <a:avLst/>
            <a:gdLst>
              <a:gd name="G0" fmla="+- 18994 0 0"/>
              <a:gd name="G1" fmla="+- -30013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0994" y="6246"/>
              </a:cxn>
              <a:cxn ang="0">
                <a:pos x="64000" y="32000"/>
              </a:cxn>
              <a:cxn ang="0">
                <a:pos x="50994" y="57753"/>
              </a:cxn>
              <a:cxn ang="0">
                <a:pos x="50994" y="57753"/>
              </a:cxn>
              <a:cxn ang="0">
                <a:pos x="50993" y="57753"/>
              </a:cxn>
              <a:cxn ang="0">
                <a:pos x="50994" y="57754"/>
              </a:cxn>
              <a:cxn ang="0">
                <a:pos x="50994" y="6246"/>
              </a:cxn>
              <a:cxn ang="0">
                <a:pos x="50993" y="6246"/>
              </a:cxn>
              <a:cxn ang="0">
                <a:pos x="50994" y="6246"/>
              </a:cxn>
            </a:cxnLst>
            <a:rect l="T13" t="T15" r="T17" b="T19"/>
            <a:pathLst>
              <a:path w="64000" h="64000">
                <a:moveTo>
                  <a:pt x="50994" y="6246"/>
                </a:moveTo>
                <a:cubicBezTo>
                  <a:pt x="59172" y="12279"/>
                  <a:pt x="64000" y="21837"/>
                  <a:pt x="64000" y="32000"/>
                </a:cubicBezTo>
                <a:cubicBezTo>
                  <a:pt x="64000" y="42162"/>
                  <a:pt x="59172" y="51720"/>
                  <a:pt x="50994" y="57753"/>
                </a:cubicBezTo>
                <a:cubicBezTo>
                  <a:pt x="50993" y="57753"/>
                  <a:pt x="50993" y="57753"/>
                  <a:pt x="50993" y="57753"/>
                </a:cubicBezTo>
                <a:lnTo>
                  <a:pt x="50994" y="57754"/>
                </a:lnTo>
                <a:lnTo>
                  <a:pt x="50994" y="6246"/>
                </a:lnTo>
                <a:lnTo>
                  <a:pt x="50993" y="6246"/>
                </a:lnTo>
                <a:cubicBezTo>
                  <a:pt x="50993" y="6246"/>
                  <a:pt x="50993" y="6246"/>
                  <a:pt x="50994" y="6246"/>
                </a:cubicBezTo>
                <a:close/>
              </a:path>
            </a:pathLst>
          </a:cu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>
              <a:latin typeface="Arial" pitchFamily="-1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6934200" y="6604000"/>
            <a:ext cx="2209800" cy="2540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7D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defRPr/>
            </a:pPr>
            <a:r>
              <a:rPr lang="en-US" sz="1000" b="1">
                <a:solidFill>
                  <a:srgbClr val="00007D"/>
                </a:solidFill>
                <a:latin typeface="Arial" pitchFamily="-1" charset="0"/>
              </a:rPr>
              <a:t>A Small Dose of Ethics – 04/27/10</a:t>
            </a:r>
          </a:p>
        </p:txBody>
      </p:sp>
      <p:sp>
        <p:nvSpPr>
          <p:cNvPr id="22426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426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9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1198187-0468-C641-B1BC-EE486A4B6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228600"/>
            <a:ext cx="1827212" cy="57134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228600"/>
            <a:ext cx="5334000" cy="57134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-3238500" y="685800"/>
            <a:ext cx="4114800" cy="3124200"/>
          </a:xfrm>
          <a:custGeom>
            <a:avLst/>
            <a:gdLst>
              <a:gd name="G0" fmla="+- 18296 0 0"/>
              <a:gd name="G1" fmla="+- -30880 0 0"/>
              <a:gd name="G2" fmla="+- 31512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0296" y="5746"/>
              </a:cxn>
              <a:cxn ang="0">
                <a:pos x="64000" y="32000"/>
              </a:cxn>
              <a:cxn ang="0">
                <a:pos x="50296" y="58253"/>
              </a:cxn>
              <a:cxn ang="0">
                <a:pos x="50296" y="58253"/>
              </a:cxn>
              <a:cxn ang="0">
                <a:pos x="50295" y="58253"/>
              </a:cxn>
              <a:cxn ang="0">
                <a:pos x="50296" y="58254"/>
              </a:cxn>
              <a:cxn ang="0">
                <a:pos x="50296" y="5746"/>
              </a:cxn>
              <a:cxn ang="0">
                <a:pos x="50295" y="5746"/>
              </a:cxn>
              <a:cxn ang="0">
                <a:pos x="50296" y="5746"/>
              </a:cxn>
            </a:cxnLst>
            <a:rect l="T13" t="T15" r="T17" b="T19"/>
            <a:pathLst>
              <a:path w="64000" h="64000">
                <a:moveTo>
                  <a:pt x="50296" y="5746"/>
                </a:moveTo>
                <a:cubicBezTo>
                  <a:pt x="58882" y="11730"/>
                  <a:pt x="64000" y="21534"/>
                  <a:pt x="64000" y="32000"/>
                </a:cubicBezTo>
                <a:cubicBezTo>
                  <a:pt x="64000" y="42465"/>
                  <a:pt x="58882" y="52269"/>
                  <a:pt x="50296" y="58253"/>
                </a:cubicBezTo>
                <a:cubicBezTo>
                  <a:pt x="50296" y="58253"/>
                  <a:pt x="50296" y="58253"/>
                  <a:pt x="50295" y="58253"/>
                </a:cubicBezTo>
                <a:lnTo>
                  <a:pt x="50296" y="58254"/>
                </a:lnTo>
                <a:lnTo>
                  <a:pt x="50296" y="5746"/>
                </a:lnTo>
                <a:lnTo>
                  <a:pt x="50295" y="5746"/>
                </a:lnTo>
                <a:cubicBezTo>
                  <a:pt x="50296" y="5746"/>
                  <a:pt x="50296" y="5746"/>
                  <a:pt x="50296" y="5746"/>
                </a:cubicBezTo>
                <a:close/>
              </a:path>
            </a:pathLst>
          </a:cu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sz="2400">
              <a:latin typeface="Times New Roman" pitchFamily="-1" charset="0"/>
            </a:endParaRP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-2425700" y="0"/>
            <a:ext cx="3094038" cy="3154363"/>
          </a:xfrm>
          <a:custGeom>
            <a:avLst/>
            <a:gdLst>
              <a:gd name="G0" fmla="+- 18077 0 0"/>
              <a:gd name="G1" fmla="+- -30880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0077" y="5595"/>
              </a:cxn>
              <a:cxn ang="0">
                <a:pos x="64000" y="32000"/>
              </a:cxn>
              <a:cxn ang="0">
                <a:pos x="50077" y="58404"/>
              </a:cxn>
              <a:cxn ang="0">
                <a:pos x="50077" y="58404"/>
              </a:cxn>
              <a:cxn ang="0">
                <a:pos x="50076" y="58404"/>
              </a:cxn>
              <a:cxn ang="0">
                <a:pos x="50077" y="58405"/>
              </a:cxn>
              <a:cxn ang="0">
                <a:pos x="50077" y="5595"/>
              </a:cxn>
              <a:cxn ang="0">
                <a:pos x="50076" y="5595"/>
              </a:cxn>
              <a:cxn ang="0">
                <a:pos x="50077" y="5595"/>
              </a:cxn>
            </a:cxnLst>
            <a:rect l="T13" t="T15" r="T17" b="T19"/>
            <a:pathLst>
              <a:path w="64000" h="64000">
                <a:moveTo>
                  <a:pt x="50077" y="5595"/>
                </a:moveTo>
                <a:cubicBezTo>
                  <a:pt x="58790" y="11560"/>
                  <a:pt x="64000" y="21440"/>
                  <a:pt x="64000" y="32000"/>
                </a:cubicBezTo>
                <a:cubicBezTo>
                  <a:pt x="64000" y="42559"/>
                  <a:pt x="58790" y="52439"/>
                  <a:pt x="50077" y="58404"/>
                </a:cubicBezTo>
                <a:cubicBezTo>
                  <a:pt x="50077" y="58404"/>
                  <a:pt x="50077" y="58404"/>
                  <a:pt x="50076" y="58404"/>
                </a:cubicBezTo>
                <a:lnTo>
                  <a:pt x="50077" y="58405"/>
                </a:lnTo>
                <a:lnTo>
                  <a:pt x="50077" y="5595"/>
                </a:lnTo>
                <a:lnTo>
                  <a:pt x="50076" y="5595"/>
                </a:lnTo>
                <a:cubicBezTo>
                  <a:pt x="50077" y="5595"/>
                  <a:pt x="50077" y="5595"/>
                  <a:pt x="50077" y="5595"/>
                </a:cubicBezTo>
                <a:close/>
              </a:path>
            </a:pathLst>
          </a:cu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>
              <a:latin typeface="Arial" pitchFamily="-1" charset="0"/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1371600" y="838200"/>
            <a:ext cx="731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152400"/>
            <a:ext cx="73136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test</a:t>
            </a: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09" name="Text Box 13"/>
          <p:cNvSpPr txBox="1">
            <a:spLocks noChangeArrowheads="1"/>
          </p:cNvSpPr>
          <p:nvPr userDrawn="1"/>
        </p:nvSpPr>
        <p:spPr bwMode="auto">
          <a:xfrm>
            <a:off x="6934200" y="6604000"/>
            <a:ext cx="2209800" cy="246221"/>
          </a:xfrm>
          <a:prstGeom prst="rect">
            <a:avLst/>
          </a:prstGeom>
          <a:solidFill>
            <a:srgbClr val="CCCCFF"/>
          </a:solidFill>
          <a:ln w="9525">
            <a:solidFill>
              <a:srgbClr val="00007D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defRPr/>
            </a:pPr>
            <a:r>
              <a:rPr lang="en-US" sz="1000" b="1" dirty="0">
                <a:solidFill>
                  <a:srgbClr val="00007D"/>
                </a:solidFill>
                <a:latin typeface="Arial" pitchFamily="-1" charset="0"/>
              </a:rPr>
              <a:t>A Small Dose of Ethics – 11/12/19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Arial" pitchFamily="-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Arial" pitchFamily="-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Arial" pitchFamily="-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Arial" pitchFamily="-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-1" charset="2"/>
        <a:defRPr sz="2900" b="1">
          <a:solidFill>
            <a:srgbClr val="0000FF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-1" charset="2"/>
        <a:defRPr sz="2500">
          <a:solidFill>
            <a:schemeClr val="tx1"/>
          </a:solidFill>
          <a:latin typeface="+mn-lt"/>
          <a:ea typeface="ＭＳ Ｐゴシック" pitchFamily="-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-1" charset="2"/>
        <a:defRPr sz="2200">
          <a:solidFill>
            <a:schemeClr val="tx1"/>
          </a:solidFill>
          <a:latin typeface="+mn-lt"/>
          <a:ea typeface="ＭＳ Ｐゴシック" pitchFamily="-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-1" charset="2"/>
        <a:defRPr sz="1900">
          <a:solidFill>
            <a:schemeClr val="tx1"/>
          </a:solidFill>
          <a:latin typeface="+mn-lt"/>
          <a:ea typeface="ＭＳ Ｐゴシック" pitchFamily="-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-1" charset="2"/>
        <a:buChar char="¡"/>
        <a:defRPr sz="1900">
          <a:solidFill>
            <a:schemeClr val="tx1"/>
          </a:solidFill>
          <a:latin typeface="+mn-lt"/>
          <a:ea typeface="ＭＳ Ｐゴシック" pitchFamily="-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-1" charset="2"/>
        <a:buChar char="¡"/>
        <a:defRPr sz="1900">
          <a:solidFill>
            <a:schemeClr val="tx1"/>
          </a:solidFill>
          <a:latin typeface="+mn-lt"/>
          <a:ea typeface="ＭＳ Ｐゴシック" pitchFamily="-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-1" charset="2"/>
        <a:buChar char="¡"/>
        <a:defRPr sz="1900">
          <a:solidFill>
            <a:schemeClr val="tx1"/>
          </a:solidFill>
          <a:latin typeface="+mn-lt"/>
          <a:ea typeface="ＭＳ Ｐゴシック" pitchFamily="-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-1" charset="2"/>
        <a:buChar char="¡"/>
        <a:defRPr sz="1900">
          <a:solidFill>
            <a:schemeClr val="tx1"/>
          </a:solidFill>
          <a:latin typeface="+mn-lt"/>
          <a:ea typeface="ＭＳ Ｐゴシック" pitchFamily="-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-1" charset="2"/>
        <a:buChar char="¡"/>
        <a:defRPr sz="1900">
          <a:solidFill>
            <a:schemeClr val="tx1"/>
          </a:solidFill>
          <a:latin typeface="+mn-lt"/>
          <a:ea typeface="ＭＳ Ｐゴシック" pitchFamily="-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-3238500" y="685800"/>
            <a:ext cx="4114800" cy="3124200"/>
          </a:xfrm>
          <a:custGeom>
            <a:avLst/>
            <a:gdLst>
              <a:gd name="G0" fmla="+- 18296 0 0"/>
              <a:gd name="G1" fmla="+- -30880 0 0"/>
              <a:gd name="G2" fmla="+- 31512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0296" y="5746"/>
              </a:cxn>
              <a:cxn ang="0">
                <a:pos x="64000" y="32000"/>
              </a:cxn>
              <a:cxn ang="0">
                <a:pos x="50296" y="58253"/>
              </a:cxn>
              <a:cxn ang="0">
                <a:pos x="50296" y="58253"/>
              </a:cxn>
              <a:cxn ang="0">
                <a:pos x="50295" y="58253"/>
              </a:cxn>
              <a:cxn ang="0">
                <a:pos x="50296" y="58254"/>
              </a:cxn>
              <a:cxn ang="0">
                <a:pos x="50296" y="5746"/>
              </a:cxn>
              <a:cxn ang="0">
                <a:pos x="50295" y="5746"/>
              </a:cxn>
              <a:cxn ang="0">
                <a:pos x="50296" y="5746"/>
              </a:cxn>
            </a:cxnLst>
            <a:rect l="T13" t="T15" r="T17" b="T19"/>
            <a:pathLst>
              <a:path w="64000" h="64000">
                <a:moveTo>
                  <a:pt x="50296" y="5746"/>
                </a:moveTo>
                <a:cubicBezTo>
                  <a:pt x="58882" y="11730"/>
                  <a:pt x="64000" y="21534"/>
                  <a:pt x="64000" y="32000"/>
                </a:cubicBezTo>
                <a:cubicBezTo>
                  <a:pt x="64000" y="42465"/>
                  <a:pt x="58882" y="52269"/>
                  <a:pt x="50296" y="58253"/>
                </a:cubicBezTo>
                <a:cubicBezTo>
                  <a:pt x="50296" y="58253"/>
                  <a:pt x="50296" y="58253"/>
                  <a:pt x="50295" y="58253"/>
                </a:cubicBezTo>
                <a:lnTo>
                  <a:pt x="50296" y="58254"/>
                </a:lnTo>
                <a:lnTo>
                  <a:pt x="50296" y="5746"/>
                </a:lnTo>
                <a:lnTo>
                  <a:pt x="50295" y="5746"/>
                </a:lnTo>
                <a:cubicBezTo>
                  <a:pt x="50296" y="5746"/>
                  <a:pt x="50296" y="5746"/>
                  <a:pt x="50296" y="5746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sz="2400">
              <a:latin typeface="Times New Roman" pitchFamily="-1" charset="0"/>
            </a:endParaRPr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-2425700" y="0"/>
            <a:ext cx="3094038" cy="3154363"/>
          </a:xfrm>
          <a:custGeom>
            <a:avLst/>
            <a:gdLst>
              <a:gd name="G0" fmla="+- 18077 0 0"/>
              <a:gd name="G1" fmla="+- -30880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0077" y="5595"/>
              </a:cxn>
              <a:cxn ang="0">
                <a:pos x="64000" y="32000"/>
              </a:cxn>
              <a:cxn ang="0">
                <a:pos x="50077" y="58404"/>
              </a:cxn>
              <a:cxn ang="0">
                <a:pos x="50077" y="58404"/>
              </a:cxn>
              <a:cxn ang="0">
                <a:pos x="50076" y="58404"/>
              </a:cxn>
              <a:cxn ang="0">
                <a:pos x="50077" y="58405"/>
              </a:cxn>
              <a:cxn ang="0">
                <a:pos x="50077" y="5595"/>
              </a:cxn>
              <a:cxn ang="0">
                <a:pos x="50076" y="5595"/>
              </a:cxn>
              <a:cxn ang="0">
                <a:pos x="50077" y="5595"/>
              </a:cxn>
            </a:cxnLst>
            <a:rect l="T13" t="T15" r="T17" b="T19"/>
            <a:pathLst>
              <a:path w="64000" h="64000">
                <a:moveTo>
                  <a:pt x="50077" y="5595"/>
                </a:moveTo>
                <a:cubicBezTo>
                  <a:pt x="58790" y="11560"/>
                  <a:pt x="64000" y="21440"/>
                  <a:pt x="64000" y="32000"/>
                </a:cubicBezTo>
                <a:cubicBezTo>
                  <a:pt x="64000" y="42559"/>
                  <a:pt x="58790" y="52439"/>
                  <a:pt x="50077" y="58404"/>
                </a:cubicBezTo>
                <a:cubicBezTo>
                  <a:pt x="50077" y="58404"/>
                  <a:pt x="50077" y="58404"/>
                  <a:pt x="50076" y="58404"/>
                </a:cubicBezTo>
                <a:lnTo>
                  <a:pt x="50077" y="58405"/>
                </a:lnTo>
                <a:lnTo>
                  <a:pt x="50077" y="5595"/>
                </a:lnTo>
                <a:lnTo>
                  <a:pt x="50076" y="5595"/>
                </a:lnTo>
                <a:cubicBezTo>
                  <a:pt x="50077" y="5595"/>
                  <a:pt x="50077" y="5595"/>
                  <a:pt x="50077" y="5595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>
              <a:latin typeface="Arial" pitchFamily="-1" charset="0"/>
            </a:endParaRPr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1371600" y="838200"/>
            <a:ext cx="731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31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152400"/>
            <a:ext cx="73136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test</a:t>
            </a:r>
          </a:p>
        </p:txBody>
      </p:sp>
      <p:sp>
        <p:nvSpPr>
          <p:cNvPr id="1331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D4D71C4-7D52-BE41-98E1-2E5C59DCE9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9467" name="Text Box 11"/>
          <p:cNvSpPr txBox="1">
            <a:spLocks noChangeArrowheads="1"/>
          </p:cNvSpPr>
          <p:nvPr userDrawn="1"/>
        </p:nvSpPr>
        <p:spPr bwMode="auto">
          <a:xfrm>
            <a:off x="6934200" y="6604000"/>
            <a:ext cx="2209800" cy="2540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7D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defRPr/>
            </a:pPr>
            <a:r>
              <a:rPr lang="en-US" sz="1000" b="1" dirty="0">
                <a:solidFill>
                  <a:srgbClr val="00007D"/>
                </a:solidFill>
                <a:latin typeface="Arial" pitchFamily="-1" charset="0"/>
              </a:rPr>
              <a:t>A Small Dose of Ethics – 11/12/19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-1" charset="2"/>
        <a:buChar char="¡"/>
        <a:defRPr sz="29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-1" charset="2"/>
        <a:buChar char="l"/>
        <a:defRPr sz="2500">
          <a:solidFill>
            <a:schemeClr val="tx1"/>
          </a:solidFill>
          <a:latin typeface="+mn-lt"/>
          <a:ea typeface="ＭＳ Ｐゴシック" pitchFamily="-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-1" charset="2"/>
        <a:buChar char="¡"/>
        <a:defRPr sz="2200">
          <a:solidFill>
            <a:schemeClr val="tx1"/>
          </a:solidFill>
          <a:latin typeface="+mn-lt"/>
          <a:ea typeface="ＭＳ Ｐゴシック" pitchFamily="-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-1" charset="2"/>
        <a:buChar char="l"/>
        <a:defRPr sz="1900">
          <a:solidFill>
            <a:schemeClr val="tx1"/>
          </a:solidFill>
          <a:latin typeface="+mn-lt"/>
          <a:ea typeface="ＭＳ Ｐゴシック" pitchFamily="-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-1" charset="2"/>
        <a:buChar char="¡"/>
        <a:defRPr sz="1900">
          <a:solidFill>
            <a:schemeClr val="tx1"/>
          </a:solidFill>
          <a:latin typeface="+mn-lt"/>
          <a:ea typeface="ＭＳ Ｐゴシック" pitchFamily="-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-1" charset="2"/>
        <a:buChar char="¡"/>
        <a:defRPr sz="1900">
          <a:solidFill>
            <a:schemeClr val="tx1"/>
          </a:solidFill>
          <a:latin typeface="+mn-lt"/>
          <a:ea typeface="ＭＳ Ｐゴシック" pitchFamily="-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-1" charset="2"/>
        <a:buChar char="¡"/>
        <a:defRPr sz="1900">
          <a:solidFill>
            <a:schemeClr val="tx1"/>
          </a:solidFill>
          <a:latin typeface="+mn-lt"/>
          <a:ea typeface="ＭＳ Ｐゴシック" pitchFamily="-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-1" charset="2"/>
        <a:buChar char="¡"/>
        <a:defRPr sz="1900">
          <a:solidFill>
            <a:schemeClr val="tx1"/>
          </a:solidFill>
          <a:latin typeface="+mn-lt"/>
          <a:ea typeface="ＭＳ Ｐゴシック" pitchFamily="-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-1" charset="2"/>
        <a:buChar char="¡"/>
        <a:defRPr sz="1900">
          <a:solidFill>
            <a:schemeClr val="tx1"/>
          </a:solidFill>
          <a:latin typeface="+mn-lt"/>
          <a:ea typeface="ＭＳ Ｐゴシック" pitchFamily="-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AutoShape 3"/>
          <p:cNvSpPr>
            <a:spLocks noChangeArrowheads="1"/>
          </p:cNvSpPr>
          <p:nvPr/>
        </p:nvSpPr>
        <p:spPr bwMode="auto">
          <a:xfrm>
            <a:off x="-3238500" y="685800"/>
            <a:ext cx="4114800" cy="3124200"/>
          </a:xfrm>
          <a:custGeom>
            <a:avLst/>
            <a:gdLst>
              <a:gd name="G0" fmla="+- 18296 0 0"/>
              <a:gd name="G1" fmla="+- -30880 0 0"/>
              <a:gd name="G2" fmla="+- 31512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0296" y="5746"/>
              </a:cxn>
              <a:cxn ang="0">
                <a:pos x="64000" y="32000"/>
              </a:cxn>
              <a:cxn ang="0">
                <a:pos x="50296" y="58253"/>
              </a:cxn>
              <a:cxn ang="0">
                <a:pos x="50296" y="58253"/>
              </a:cxn>
              <a:cxn ang="0">
                <a:pos x="50295" y="58253"/>
              </a:cxn>
              <a:cxn ang="0">
                <a:pos x="50296" y="58254"/>
              </a:cxn>
              <a:cxn ang="0">
                <a:pos x="50296" y="5746"/>
              </a:cxn>
              <a:cxn ang="0">
                <a:pos x="50295" y="5746"/>
              </a:cxn>
              <a:cxn ang="0">
                <a:pos x="50296" y="5746"/>
              </a:cxn>
            </a:cxnLst>
            <a:rect l="T13" t="T15" r="T17" b="T19"/>
            <a:pathLst>
              <a:path w="64000" h="64000">
                <a:moveTo>
                  <a:pt x="50296" y="5746"/>
                </a:moveTo>
                <a:cubicBezTo>
                  <a:pt x="58882" y="11730"/>
                  <a:pt x="64000" y="21534"/>
                  <a:pt x="64000" y="32000"/>
                </a:cubicBezTo>
                <a:cubicBezTo>
                  <a:pt x="64000" y="42465"/>
                  <a:pt x="58882" y="52269"/>
                  <a:pt x="50296" y="58253"/>
                </a:cubicBezTo>
                <a:cubicBezTo>
                  <a:pt x="50296" y="58253"/>
                  <a:pt x="50296" y="58253"/>
                  <a:pt x="50295" y="58253"/>
                </a:cubicBezTo>
                <a:lnTo>
                  <a:pt x="50296" y="58254"/>
                </a:lnTo>
                <a:lnTo>
                  <a:pt x="50296" y="5746"/>
                </a:lnTo>
                <a:lnTo>
                  <a:pt x="50295" y="5746"/>
                </a:lnTo>
                <a:cubicBezTo>
                  <a:pt x="50296" y="5746"/>
                  <a:pt x="50296" y="5746"/>
                  <a:pt x="50296" y="5746"/>
                </a:cubicBezTo>
                <a:close/>
              </a:path>
            </a:pathLst>
          </a:custGeom>
          <a:solidFill>
            <a:srgbClr val="D60093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sz="2400">
              <a:latin typeface="Times New Roman" pitchFamily="-1" charset="0"/>
            </a:endParaRPr>
          </a:p>
        </p:txBody>
      </p:sp>
      <p:sp>
        <p:nvSpPr>
          <p:cNvPr id="50180" name="AutoShape 4"/>
          <p:cNvSpPr>
            <a:spLocks noChangeArrowheads="1"/>
          </p:cNvSpPr>
          <p:nvPr/>
        </p:nvSpPr>
        <p:spPr bwMode="auto">
          <a:xfrm>
            <a:off x="-2425700" y="0"/>
            <a:ext cx="3094038" cy="3154363"/>
          </a:xfrm>
          <a:custGeom>
            <a:avLst/>
            <a:gdLst>
              <a:gd name="G0" fmla="+- 18077 0 0"/>
              <a:gd name="G1" fmla="+- -30880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0077" y="5595"/>
              </a:cxn>
              <a:cxn ang="0">
                <a:pos x="64000" y="32000"/>
              </a:cxn>
              <a:cxn ang="0">
                <a:pos x="50077" y="58404"/>
              </a:cxn>
              <a:cxn ang="0">
                <a:pos x="50077" y="58404"/>
              </a:cxn>
              <a:cxn ang="0">
                <a:pos x="50076" y="58404"/>
              </a:cxn>
              <a:cxn ang="0">
                <a:pos x="50077" y="58405"/>
              </a:cxn>
              <a:cxn ang="0">
                <a:pos x="50077" y="5595"/>
              </a:cxn>
              <a:cxn ang="0">
                <a:pos x="50076" y="5595"/>
              </a:cxn>
              <a:cxn ang="0">
                <a:pos x="50077" y="5595"/>
              </a:cxn>
            </a:cxnLst>
            <a:rect l="T13" t="T15" r="T17" b="T19"/>
            <a:pathLst>
              <a:path w="64000" h="64000">
                <a:moveTo>
                  <a:pt x="50077" y="5595"/>
                </a:moveTo>
                <a:cubicBezTo>
                  <a:pt x="58790" y="11560"/>
                  <a:pt x="64000" y="21440"/>
                  <a:pt x="64000" y="32000"/>
                </a:cubicBezTo>
                <a:cubicBezTo>
                  <a:pt x="64000" y="42559"/>
                  <a:pt x="58790" y="52439"/>
                  <a:pt x="50077" y="58404"/>
                </a:cubicBezTo>
                <a:cubicBezTo>
                  <a:pt x="50077" y="58404"/>
                  <a:pt x="50077" y="58404"/>
                  <a:pt x="50076" y="58404"/>
                </a:cubicBezTo>
                <a:lnTo>
                  <a:pt x="50077" y="58405"/>
                </a:lnTo>
                <a:lnTo>
                  <a:pt x="50077" y="5595"/>
                </a:lnTo>
                <a:lnTo>
                  <a:pt x="50076" y="5595"/>
                </a:lnTo>
                <a:cubicBezTo>
                  <a:pt x="50077" y="5595"/>
                  <a:pt x="50077" y="5595"/>
                  <a:pt x="50077" y="5595"/>
                </a:cubicBezTo>
                <a:close/>
              </a:path>
            </a:pathLst>
          </a:cu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>
              <a:latin typeface="Arial" pitchFamily="-1" charset="0"/>
            </a:endParaRPr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>
            <a:off x="1371600" y="914400"/>
            <a:ext cx="731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662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152400"/>
            <a:ext cx="73136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187" name="Text Box 11"/>
          <p:cNvSpPr txBox="1">
            <a:spLocks noChangeArrowheads="1"/>
          </p:cNvSpPr>
          <p:nvPr userDrawn="1"/>
        </p:nvSpPr>
        <p:spPr bwMode="auto">
          <a:xfrm>
            <a:off x="6934200" y="6604000"/>
            <a:ext cx="2209800" cy="2540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7D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defRPr/>
            </a:pPr>
            <a:r>
              <a:rPr lang="en-US" sz="1000" b="1" dirty="0">
                <a:solidFill>
                  <a:srgbClr val="00007D"/>
                </a:solidFill>
                <a:latin typeface="Arial" pitchFamily="-1" charset="0"/>
              </a:rPr>
              <a:t>A Small Dose of Ethics – 11/12/19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00080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00080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00080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00080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00080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800080"/>
          </a:solidFill>
          <a:latin typeface="Arial" pitchFamily="-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800080"/>
          </a:solidFill>
          <a:latin typeface="Arial" pitchFamily="-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800080"/>
          </a:solidFill>
          <a:latin typeface="Arial" pitchFamily="-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800080"/>
          </a:solidFill>
          <a:latin typeface="Arial" pitchFamily="-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-1" charset="2"/>
        <a:buChar char="¡"/>
        <a:defRPr sz="29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-1" charset="2"/>
        <a:defRPr sz="2500">
          <a:solidFill>
            <a:schemeClr val="tx1"/>
          </a:solidFill>
          <a:latin typeface="+mn-lt"/>
          <a:ea typeface="ＭＳ Ｐゴシック" pitchFamily="-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-1" charset="2"/>
        <a:buChar char="¡"/>
        <a:defRPr sz="2200">
          <a:solidFill>
            <a:schemeClr val="tx1"/>
          </a:solidFill>
          <a:latin typeface="+mn-lt"/>
          <a:ea typeface="ＭＳ Ｐゴシック" pitchFamily="-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-1" charset="2"/>
        <a:buChar char="l"/>
        <a:defRPr sz="1900">
          <a:solidFill>
            <a:schemeClr val="tx1"/>
          </a:solidFill>
          <a:latin typeface="+mn-lt"/>
          <a:ea typeface="ＭＳ Ｐゴシック" pitchFamily="-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-1" charset="2"/>
        <a:buChar char="¡"/>
        <a:defRPr sz="1900">
          <a:solidFill>
            <a:schemeClr val="tx1"/>
          </a:solidFill>
          <a:latin typeface="+mn-lt"/>
          <a:ea typeface="ＭＳ Ｐゴシック" pitchFamily="-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-1" charset="2"/>
        <a:buChar char="¡"/>
        <a:defRPr sz="1900">
          <a:solidFill>
            <a:schemeClr val="tx1"/>
          </a:solidFill>
          <a:latin typeface="+mn-lt"/>
          <a:ea typeface="ＭＳ Ｐゴシック" pitchFamily="-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-1" charset="2"/>
        <a:buChar char="¡"/>
        <a:defRPr sz="1900">
          <a:solidFill>
            <a:schemeClr val="tx1"/>
          </a:solidFill>
          <a:latin typeface="+mn-lt"/>
          <a:ea typeface="ＭＳ Ｐゴシック" pitchFamily="-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-1" charset="2"/>
        <a:buChar char="¡"/>
        <a:defRPr sz="1900">
          <a:solidFill>
            <a:schemeClr val="tx1"/>
          </a:solidFill>
          <a:latin typeface="+mn-lt"/>
          <a:ea typeface="ＭＳ Ｐゴシック" pitchFamily="-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-1" charset="2"/>
        <a:buChar char="¡"/>
        <a:defRPr sz="1900">
          <a:solidFill>
            <a:schemeClr val="tx1"/>
          </a:solidFill>
          <a:latin typeface="+mn-lt"/>
          <a:ea typeface="ＭＳ Ｐゴシック" pitchFamily="-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AutoShape 3"/>
          <p:cNvSpPr>
            <a:spLocks noChangeArrowheads="1"/>
          </p:cNvSpPr>
          <p:nvPr/>
        </p:nvSpPr>
        <p:spPr bwMode="auto">
          <a:xfrm>
            <a:off x="-3238500" y="685800"/>
            <a:ext cx="4114800" cy="3124200"/>
          </a:xfrm>
          <a:custGeom>
            <a:avLst/>
            <a:gdLst>
              <a:gd name="G0" fmla="+- 18296 0 0"/>
              <a:gd name="G1" fmla="+- -30880 0 0"/>
              <a:gd name="G2" fmla="+- 31512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0296" y="5746"/>
              </a:cxn>
              <a:cxn ang="0">
                <a:pos x="64000" y="32000"/>
              </a:cxn>
              <a:cxn ang="0">
                <a:pos x="50296" y="58253"/>
              </a:cxn>
              <a:cxn ang="0">
                <a:pos x="50296" y="58253"/>
              </a:cxn>
              <a:cxn ang="0">
                <a:pos x="50295" y="58253"/>
              </a:cxn>
              <a:cxn ang="0">
                <a:pos x="50296" y="58254"/>
              </a:cxn>
              <a:cxn ang="0">
                <a:pos x="50296" y="5746"/>
              </a:cxn>
              <a:cxn ang="0">
                <a:pos x="50295" y="5746"/>
              </a:cxn>
              <a:cxn ang="0">
                <a:pos x="50296" y="5746"/>
              </a:cxn>
            </a:cxnLst>
            <a:rect l="T13" t="T15" r="T17" b="T19"/>
            <a:pathLst>
              <a:path w="64000" h="64000">
                <a:moveTo>
                  <a:pt x="50296" y="5746"/>
                </a:moveTo>
                <a:cubicBezTo>
                  <a:pt x="58882" y="11730"/>
                  <a:pt x="64000" y="21534"/>
                  <a:pt x="64000" y="32000"/>
                </a:cubicBezTo>
                <a:cubicBezTo>
                  <a:pt x="64000" y="42465"/>
                  <a:pt x="58882" y="52269"/>
                  <a:pt x="50296" y="58253"/>
                </a:cubicBezTo>
                <a:cubicBezTo>
                  <a:pt x="50296" y="58253"/>
                  <a:pt x="50296" y="58253"/>
                  <a:pt x="50295" y="58253"/>
                </a:cubicBezTo>
                <a:lnTo>
                  <a:pt x="50296" y="58254"/>
                </a:lnTo>
                <a:lnTo>
                  <a:pt x="50296" y="5746"/>
                </a:lnTo>
                <a:lnTo>
                  <a:pt x="50295" y="5746"/>
                </a:lnTo>
                <a:cubicBezTo>
                  <a:pt x="50296" y="5746"/>
                  <a:pt x="50296" y="5746"/>
                  <a:pt x="50296" y="5746"/>
                </a:cubicBezTo>
                <a:close/>
              </a:path>
            </a:pathLst>
          </a:custGeom>
          <a:solidFill>
            <a:srgbClr val="FF7C8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sz="2400">
              <a:latin typeface="Times New Roman" pitchFamily="-1" charset="0"/>
            </a:endParaRPr>
          </a:p>
        </p:txBody>
      </p:sp>
      <p:sp>
        <p:nvSpPr>
          <p:cNvPr id="96260" name="AutoShape 4"/>
          <p:cNvSpPr>
            <a:spLocks noChangeArrowheads="1"/>
          </p:cNvSpPr>
          <p:nvPr/>
        </p:nvSpPr>
        <p:spPr bwMode="auto">
          <a:xfrm>
            <a:off x="-2425700" y="0"/>
            <a:ext cx="3094038" cy="3154363"/>
          </a:xfrm>
          <a:custGeom>
            <a:avLst/>
            <a:gdLst>
              <a:gd name="G0" fmla="+- 18077 0 0"/>
              <a:gd name="G1" fmla="+- -30880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0077" y="5595"/>
              </a:cxn>
              <a:cxn ang="0">
                <a:pos x="64000" y="32000"/>
              </a:cxn>
              <a:cxn ang="0">
                <a:pos x="50077" y="58404"/>
              </a:cxn>
              <a:cxn ang="0">
                <a:pos x="50077" y="58404"/>
              </a:cxn>
              <a:cxn ang="0">
                <a:pos x="50076" y="58404"/>
              </a:cxn>
              <a:cxn ang="0">
                <a:pos x="50077" y="58405"/>
              </a:cxn>
              <a:cxn ang="0">
                <a:pos x="50077" y="5595"/>
              </a:cxn>
              <a:cxn ang="0">
                <a:pos x="50076" y="5595"/>
              </a:cxn>
              <a:cxn ang="0">
                <a:pos x="50077" y="5595"/>
              </a:cxn>
            </a:cxnLst>
            <a:rect l="T13" t="T15" r="T17" b="T19"/>
            <a:pathLst>
              <a:path w="64000" h="64000">
                <a:moveTo>
                  <a:pt x="50077" y="5595"/>
                </a:moveTo>
                <a:cubicBezTo>
                  <a:pt x="58790" y="11560"/>
                  <a:pt x="64000" y="21440"/>
                  <a:pt x="64000" y="32000"/>
                </a:cubicBezTo>
                <a:cubicBezTo>
                  <a:pt x="64000" y="42559"/>
                  <a:pt x="58790" y="52439"/>
                  <a:pt x="50077" y="58404"/>
                </a:cubicBezTo>
                <a:cubicBezTo>
                  <a:pt x="50077" y="58404"/>
                  <a:pt x="50077" y="58404"/>
                  <a:pt x="50076" y="58404"/>
                </a:cubicBezTo>
                <a:lnTo>
                  <a:pt x="50077" y="58405"/>
                </a:lnTo>
                <a:lnTo>
                  <a:pt x="50077" y="5595"/>
                </a:lnTo>
                <a:lnTo>
                  <a:pt x="50076" y="5595"/>
                </a:lnTo>
                <a:cubicBezTo>
                  <a:pt x="50077" y="5595"/>
                  <a:pt x="50077" y="5595"/>
                  <a:pt x="50077" y="5595"/>
                </a:cubicBezTo>
                <a:close/>
              </a:path>
            </a:pathLst>
          </a:cu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>
              <a:latin typeface="Arial" pitchFamily="-1" charset="0"/>
            </a:endParaRPr>
          </a:p>
        </p:txBody>
      </p:sp>
      <p:sp>
        <p:nvSpPr>
          <p:cNvPr id="96261" name="Line 5"/>
          <p:cNvSpPr>
            <a:spLocks noChangeShapeType="1"/>
          </p:cNvSpPr>
          <p:nvPr/>
        </p:nvSpPr>
        <p:spPr bwMode="auto">
          <a:xfrm>
            <a:off x="1371600" y="1066800"/>
            <a:ext cx="731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891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228600"/>
            <a:ext cx="73136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891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xxx</a:t>
            </a:r>
          </a:p>
        </p:txBody>
      </p:sp>
      <p:sp>
        <p:nvSpPr>
          <p:cNvPr id="96267" name="Text Box 11"/>
          <p:cNvSpPr txBox="1">
            <a:spLocks noChangeArrowheads="1"/>
          </p:cNvSpPr>
          <p:nvPr userDrawn="1"/>
        </p:nvSpPr>
        <p:spPr bwMode="auto">
          <a:xfrm>
            <a:off x="6934200" y="6604000"/>
            <a:ext cx="2209800" cy="2540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7D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defRPr/>
            </a:pPr>
            <a:r>
              <a:rPr lang="en-US" sz="1000" b="1" dirty="0">
                <a:solidFill>
                  <a:srgbClr val="00007D"/>
                </a:solidFill>
                <a:latin typeface="Arial" pitchFamily="-1" charset="0"/>
              </a:rPr>
              <a:t>A Small Dose of Ethics – 11/12/19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Arial" pitchFamily="-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Arial" pitchFamily="-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Arial" pitchFamily="-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Arial" pitchFamily="-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-1" charset="2"/>
        <a:defRPr sz="29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-1" charset="2"/>
        <a:buChar char="l"/>
        <a:defRPr sz="2500">
          <a:solidFill>
            <a:schemeClr val="tx1"/>
          </a:solidFill>
          <a:latin typeface="+mn-lt"/>
          <a:ea typeface="ＭＳ Ｐゴシック" pitchFamily="-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-1" charset="2"/>
        <a:buChar char="¡"/>
        <a:defRPr sz="2200">
          <a:solidFill>
            <a:schemeClr val="tx1"/>
          </a:solidFill>
          <a:latin typeface="+mn-lt"/>
          <a:ea typeface="ＭＳ Ｐゴシック" pitchFamily="-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-1" charset="2"/>
        <a:buChar char="l"/>
        <a:defRPr sz="1900">
          <a:solidFill>
            <a:schemeClr val="tx1"/>
          </a:solidFill>
          <a:latin typeface="+mn-lt"/>
          <a:ea typeface="ＭＳ Ｐゴシック" pitchFamily="-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-1" charset="2"/>
        <a:buChar char="¡"/>
        <a:defRPr sz="1900">
          <a:solidFill>
            <a:schemeClr val="tx1"/>
          </a:solidFill>
          <a:latin typeface="+mn-lt"/>
          <a:ea typeface="ＭＳ Ｐゴシック" pitchFamily="-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-1" charset="2"/>
        <a:buChar char="¡"/>
        <a:defRPr sz="1900">
          <a:solidFill>
            <a:schemeClr val="tx1"/>
          </a:solidFill>
          <a:latin typeface="+mn-lt"/>
          <a:ea typeface="ＭＳ Ｐゴシック" pitchFamily="-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-1" charset="2"/>
        <a:buChar char="¡"/>
        <a:defRPr sz="1900">
          <a:solidFill>
            <a:schemeClr val="tx1"/>
          </a:solidFill>
          <a:latin typeface="+mn-lt"/>
          <a:ea typeface="ＭＳ Ｐゴシック" pitchFamily="-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-1" charset="2"/>
        <a:buChar char="¡"/>
        <a:defRPr sz="1900">
          <a:solidFill>
            <a:schemeClr val="tx1"/>
          </a:solidFill>
          <a:latin typeface="+mn-lt"/>
          <a:ea typeface="ＭＳ Ｐゴシック" pitchFamily="-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-1" charset="2"/>
        <a:buChar char="¡"/>
        <a:defRPr sz="1900">
          <a:solidFill>
            <a:schemeClr val="tx1"/>
          </a:solidFill>
          <a:latin typeface="+mn-lt"/>
          <a:ea typeface="ＭＳ Ｐゴシック" pitchFamily="-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AutoShape 3"/>
          <p:cNvSpPr>
            <a:spLocks noChangeArrowheads="1"/>
          </p:cNvSpPr>
          <p:nvPr/>
        </p:nvSpPr>
        <p:spPr bwMode="auto">
          <a:xfrm>
            <a:off x="-3238500" y="685800"/>
            <a:ext cx="4114800" cy="3124200"/>
          </a:xfrm>
          <a:custGeom>
            <a:avLst/>
            <a:gdLst>
              <a:gd name="G0" fmla="+- 18296 0 0"/>
              <a:gd name="G1" fmla="+- -30880 0 0"/>
              <a:gd name="G2" fmla="+- 31512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0296" y="5746"/>
              </a:cxn>
              <a:cxn ang="0">
                <a:pos x="64000" y="32000"/>
              </a:cxn>
              <a:cxn ang="0">
                <a:pos x="50296" y="58253"/>
              </a:cxn>
              <a:cxn ang="0">
                <a:pos x="50296" y="58253"/>
              </a:cxn>
              <a:cxn ang="0">
                <a:pos x="50295" y="58253"/>
              </a:cxn>
              <a:cxn ang="0">
                <a:pos x="50296" y="58254"/>
              </a:cxn>
              <a:cxn ang="0">
                <a:pos x="50296" y="5746"/>
              </a:cxn>
              <a:cxn ang="0">
                <a:pos x="50295" y="5746"/>
              </a:cxn>
              <a:cxn ang="0">
                <a:pos x="50296" y="5746"/>
              </a:cxn>
            </a:cxnLst>
            <a:rect l="T13" t="T15" r="T17" b="T19"/>
            <a:pathLst>
              <a:path w="64000" h="64000">
                <a:moveTo>
                  <a:pt x="50296" y="5746"/>
                </a:moveTo>
                <a:cubicBezTo>
                  <a:pt x="58882" y="11730"/>
                  <a:pt x="64000" y="21534"/>
                  <a:pt x="64000" y="32000"/>
                </a:cubicBezTo>
                <a:cubicBezTo>
                  <a:pt x="64000" y="42465"/>
                  <a:pt x="58882" y="52269"/>
                  <a:pt x="50296" y="58253"/>
                </a:cubicBezTo>
                <a:cubicBezTo>
                  <a:pt x="50296" y="58253"/>
                  <a:pt x="50296" y="58253"/>
                  <a:pt x="50295" y="58253"/>
                </a:cubicBezTo>
                <a:lnTo>
                  <a:pt x="50296" y="58254"/>
                </a:lnTo>
                <a:lnTo>
                  <a:pt x="50296" y="5746"/>
                </a:lnTo>
                <a:lnTo>
                  <a:pt x="50295" y="5746"/>
                </a:lnTo>
                <a:cubicBezTo>
                  <a:pt x="50296" y="5746"/>
                  <a:pt x="50296" y="5746"/>
                  <a:pt x="50296" y="5746"/>
                </a:cubicBezTo>
                <a:close/>
              </a:path>
            </a:pathLst>
          </a:cu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sz="2400">
              <a:latin typeface="Times New Roman" pitchFamily="-1" charset="0"/>
            </a:endParaRPr>
          </a:p>
        </p:txBody>
      </p:sp>
      <p:sp>
        <p:nvSpPr>
          <p:cNvPr id="101380" name="AutoShape 4"/>
          <p:cNvSpPr>
            <a:spLocks noChangeArrowheads="1"/>
          </p:cNvSpPr>
          <p:nvPr/>
        </p:nvSpPr>
        <p:spPr bwMode="auto">
          <a:xfrm>
            <a:off x="-2425700" y="0"/>
            <a:ext cx="3094038" cy="3154363"/>
          </a:xfrm>
          <a:custGeom>
            <a:avLst/>
            <a:gdLst>
              <a:gd name="G0" fmla="+- 18077 0 0"/>
              <a:gd name="G1" fmla="+- -30880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0077" y="5595"/>
              </a:cxn>
              <a:cxn ang="0">
                <a:pos x="64000" y="32000"/>
              </a:cxn>
              <a:cxn ang="0">
                <a:pos x="50077" y="58404"/>
              </a:cxn>
              <a:cxn ang="0">
                <a:pos x="50077" y="58404"/>
              </a:cxn>
              <a:cxn ang="0">
                <a:pos x="50076" y="58404"/>
              </a:cxn>
              <a:cxn ang="0">
                <a:pos x="50077" y="58405"/>
              </a:cxn>
              <a:cxn ang="0">
                <a:pos x="50077" y="5595"/>
              </a:cxn>
              <a:cxn ang="0">
                <a:pos x="50076" y="5595"/>
              </a:cxn>
              <a:cxn ang="0">
                <a:pos x="50077" y="5595"/>
              </a:cxn>
            </a:cxnLst>
            <a:rect l="T13" t="T15" r="T17" b="T19"/>
            <a:pathLst>
              <a:path w="64000" h="64000">
                <a:moveTo>
                  <a:pt x="50077" y="5595"/>
                </a:moveTo>
                <a:cubicBezTo>
                  <a:pt x="58790" y="11560"/>
                  <a:pt x="64000" y="21440"/>
                  <a:pt x="64000" y="32000"/>
                </a:cubicBezTo>
                <a:cubicBezTo>
                  <a:pt x="64000" y="42559"/>
                  <a:pt x="58790" y="52439"/>
                  <a:pt x="50077" y="58404"/>
                </a:cubicBezTo>
                <a:cubicBezTo>
                  <a:pt x="50077" y="58404"/>
                  <a:pt x="50077" y="58404"/>
                  <a:pt x="50076" y="58404"/>
                </a:cubicBezTo>
                <a:lnTo>
                  <a:pt x="50077" y="58405"/>
                </a:lnTo>
                <a:lnTo>
                  <a:pt x="50077" y="5595"/>
                </a:lnTo>
                <a:lnTo>
                  <a:pt x="50076" y="5595"/>
                </a:lnTo>
                <a:cubicBezTo>
                  <a:pt x="50077" y="5595"/>
                  <a:pt x="50077" y="5595"/>
                  <a:pt x="50077" y="5595"/>
                </a:cubicBezTo>
                <a:close/>
              </a:path>
            </a:pathLst>
          </a:cu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>
              <a:latin typeface="Arial" pitchFamily="-1" charset="0"/>
            </a:endParaRPr>
          </a:p>
        </p:txBody>
      </p:sp>
      <p:sp>
        <p:nvSpPr>
          <p:cNvPr id="101381" name="Line 5"/>
          <p:cNvSpPr>
            <a:spLocks noChangeShapeType="1"/>
          </p:cNvSpPr>
          <p:nvPr/>
        </p:nvSpPr>
        <p:spPr bwMode="auto">
          <a:xfrm>
            <a:off x="1371600" y="914400"/>
            <a:ext cx="731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5120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152400"/>
            <a:ext cx="73136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0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xx</a:t>
            </a:r>
          </a:p>
        </p:txBody>
      </p:sp>
      <p:sp>
        <p:nvSpPr>
          <p:cNvPr id="101387" name="Text Box 11"/>
          <p:cNvSpPr txBox="1">
            <a:spLocks noChangeArrowheads="1"/>
          </p:cNvSpPr>
          <p:nvPr userDrawn="1"/>
        </p:nvSpPr>
        <p:spPr bwMode="auto">
          <a:xfrm>
            <a:off x="6934200" y="6604000"/>
            <a:ext cx="2209800" cy="2540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7D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defRPr/>
            </a:pPr>
            <a:r>
              <a:rPr lang="en-US" sz="1000" b="1" dirty="0">
                <a:solidFill>
                  <a:srgbClr val="00007D"/>
                </a:solidFill>
                <a:latin typeface="Arial" pitchFamily="-1" charset="0"/>
              </a:rPr>
              <a:t>A Small Dose of Ethics – 11/12/19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6600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6600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6600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6600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6600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6600"/>
          </a:solidFill>
          <a:latin typeface="Arial" pitchFamily="-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6600"/>
          </a:solidFill>
          <a:latin typeface="Arial" pitchFamily="-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6600"/>
          </a:solidFill>
          <a:latin typeface="Arial" pitchFamily="-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6600"/>
          </a:solidFill>
          <a:latin typeface="Arial" pitchFamily="-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-1" charset="2"/>
        <a:defRPr sz="29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-1" charset="2"/>
        <a:buChar char="l"/>
        <a:defRPr sz="2500">
          <a:solidFill>
            <a:schemeClr val="tx1"/>
          </a:solidFill>
          <a:latin typeface="+mn-lt"/>
          <a:ea typeface="ＭＳ Ｐゴシック" pitchFamily="-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-1" charset="2"/>
        <a:buChar char="¡"/>
        <a:defRPr sz="2200">
          <a:solidFill>
            <a:schemeClr val="tx1"/>
          </a:solidFill>
          <a:latin typeface="+mn-lt"/>
          <a:ea typeface="ＭＳ Ｐゴシック" pitchFamily="-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-1" charset="2"/>
        <a:buChar char="l"/>
        <a:defRPr sz="1900">
          <a:solidFill>
            <a:schemeClr val="tx1"/>
          </a:solidFill>
          <a:latin typeface="+mn-lt"/>
          <a:ea typeface="ＭＳ Ｐゴシック" pitchFamily="-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-1" charset="2"/>
        <a:buChar char="¡"/>
        <a:defRPr sz="1900">
          <a:solidFill>
            <a:schemeClr val="tx1"/>
          </a:solidFill>
          <a:latin typeface="+mn-lt"/>
          <a:ea typeface="ＭＳ Ｐゴシック" pitchFamily="-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-1" charset="2"/>
        <a:buChar char="¡"/>
        <a:defRPr sz="1900">
          <a:solidFill>
            <a:schemeClr val="tx1"/>
          </a:solidFill>
          <a:latin typeface="+mn-lt"/>
          <a:ea typeface="ＭＳ Ｐゴシック" pitchFamily="-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-1" charset="2"/>
        <a:buChar char="¡"/>
        <a:defRPr sz="1900">
          <a:solidFill>
            <a:schemeClr val="tx1"/>
          </a:solidFill>
          <a:latin typeface="+mn-lt"/>
          <a:ea typeface="ＭＳ Ｐゴシック" pitchFamily="-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-1" charset="2"/>
        <a:buChar char="¡"/>
        <a:defRPr sz="1900">
          <a:solidFill>
            <a:schemeClr val="tx1"/>
          </a:solidFill>
          <a:latin typeface="+mn-lt"/>
          <a:ea typeface="ＭＳ Ｐゴシック" pitchFamily="-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-1" charset="2"/>
        <a:buChar char="¡"/>
        <a:defRPr sz="1900">
          <a:solidFill>
            <a:schemeClr val="tx1"/>
          </a:solidFill>
          <a:latin typeface="+mn-lt"/>
          <a:ea typeface="ＭＳ Ｐゴシック" pitchFamily="-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7" name="AutoShape 3"/>
          <p:cNvSpPr>
            <a:spLocks noChangeArrowheads="1"/>
          </p:cNvSpPr>
          <p:nvPr/>
        </p:nvSpPr>
        <p:spPr bwMode="auto">
          <a:xfrm>
            <a:off x="-3238500" y="685800"/>
            <a:ext cx="4114800" cy="3124200"/>
          </a:xfrm>
          <a:custGeom>
            <a:avLst/>
            <a:gdLst>
              <a:gd name="G0" fmla="+- 18296 0 0"/>
              <a:gd name="G1" fmla="+- -30880 0 0"/>
              <a:gd name="G2" fmla="+- 31512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0296" y="5746"/>
              </a:cxn>
              <a:cxn ang="0">
                <a:pos x="64000" y="32000"/>
              </a:cxn>
              <a:cxn ang="0">
                <a:pos x="50296" y="58253"/>
              </a:cxn>
              <a:cxn ang="0">
                <a:pos x="50296" y="58253"/>
              </a:cxn>
              <a:cxn ang="0">
                <a:pos x="50295" y="58253"/>
              </a:cxn>
              <a:cxn ang="0">
                <a:pos x="50296" y="58254"/>
              </a:cxn>
              <a:cxn ang="0">
                <a:pos x="50296" y="5746"/>
              </a:cxn>
              <a:cxn ang="0">
                <a:pos x="50295" y="5746"/>
              </a:cxn>
              <a:cxn ang="0">
                <a:pos x="50296" y="5746"/>
              </a:cxn>
            </a:cxnLst>
            <a:rect l="T13" t="T15" r="T17" b="T19"/>
            <a:pathLst>
              <a:path w="64000" h="64000">
                <a:moveTo>
                  <a:pt x="50296" y="5746"/>
                </a:moveTo>
                <a:cubicBezTo>
                  <a:pt x="58882" y="11730"/>
                  <a:pt x="64000" y="21534"/>
                  <a:pt x="64000" y="32000"/>
                </a:cubicBezTo>
                <a:cubicBezTo>
                  <a:pt x="64000" y="42465"/>
                  <a:pt x="58882" y="52269"/>
                  <a:pt x="50296" y="58253"/>
                </a:cubicBezTo>
                <a:cubicBezTo>
                  <a:pt x="50296" y="58253"/>
                  <a:pt x="50296" y="58253"/>
                  <a:pt x="50295" y="58253"/>
                </a:cubicBezTo>
                <a:lnTo>
                  <a:pt x="50296" y="58254"/>
                </a:lnTo>
                <a:lnTo>
                  <a:pt x="50296" y="5746"/>
                </a:lnTo>
                <a:lnTo>
                  <a:pt x="50295" y="5746"/>
                </a:lnTo>
                <a:cubicBezTo>
                  <a:pt x="50296" y="5746"/>
                  <a:pt x="50296" y="5746"/>
                  <a:pt x="50296" y="5746"/>
                </a:cubicBezTo>
                <a:close/>
              </a:path>
            </a:pathLst>
          </a:cu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sz="2400">
              <a:latin typeface="Times New Roman" pitchFamily="-1" charset="0"/>
            </a:endParaRPr>
          </a:p>
        </p:txBody>
      </p:sp>
      <p:sp>
        <p:nvSpPr>
          <p:cNvPr id="195588" name="AutoShape 4"/>
          <p:cNvSpPr>
            <a:spLocks noChangeArrowheads="1"/>
          </p:cNvSpPr>
          <p:nvPr/>
        </p:nvSpPr>
        <p:spPr bwMode="auto">
          <a:xfrm>
            <a:off x="-2425700" y="0"/>
            <a:ext cx="3094038" cy="3154363"/>
          </a:xfrm>
          <a:custGeom>
            <a:avLst/>
            <a:gdLst>
              <a:gd name="G0" fmla="+- 18077 0 0"/>
              <a:gd name="G1" fmla="+- -30880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0077" y="5595"/>
              </a:cxn>
              <a:cxn ang="0">
                <a:pos x="64000" y="32000"/>
              </a:cxn>
              <a:cxn ang="0">
                <a:pos x="50077" y="58404"/>
              </a:cxn>
              <a:cxn ang="0">
                <a:pos x="50077" y="58404"/>
              </a:cxn>
              <a:cxn ang="0">
                <a:pos x="50076" y="58404"/>
              </a:cxn>
              <a:cxn ang="0">
                <a:pos x="50077" y="58405"/>
              </a:cxn>
              <a:cxn ang="0">
                <a:pos x="50077" y="5595"/>
              </a:cxn>
              <a:cxn ang="0">
                <a:pos x="50076" y="5595"/>
              </a:cxn>
              <a:cxn ang="0">
                <a:pos x="50077" y="5595"/>
              </a:cxn>
            </a:cxnLst>
            <a:rect l="T13" t="T15" r="T17" b="T19"/>
            <a:pathLst>
              <a:path w="64000" h="64000">
                <a:moveTo>
                  <a:pt x="50077" y="5595"/>
                </a:moveTo>
                <a:cubicBezTo>
                  <a:pt x="58790" y="11560"/>
                  <a:pt x="64000" y="21440"/>
                  <a:pt x="64000" y="32000"/>
                </a:cubicBezTo>
                <a:cubicBezTo>
                  <a:pt x="64000" y="42559"/>
                  <a:pt x="58790" y="52439"/>
                  <a:pt x="50077" y="58404"/>
                </a:cubicBezTo>
                <a:cubicBezTo>
                  <a:pt x="50077" y="58404"/>
                  <a:pt x="50077" y="58404"/>
                  <a:pt x="50076" y="58404"/>
                </a:cubicBezTo>
                <a:lnTo>
                  <a:pt x="50077" y="58405"/>
                </a:lnTo>
                <a:lnTo>
                  <a:pt x="50077" y="5595"/>
                </a:lnTo>
                <a:lnTo>
                  <a:pt x="50076" y="5595"/>
                </a:lnTo>
                <a:cubicBezTo>
                  <a:pt x="50077" y="5595"/>
                  <a:pt x="50077" y="5595"/>
                  <a:pt x="50077" y="5595"/>
                </a:cubicBezTo>
                <a:close/>
              </a:path>
            </a:pathLst>
          </a:cu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>
              <a:latin typeface="Arial" pitchFamily="-1" charset="0"/>
            </a:endParaRPr>
          </a:p>
        </p:txBody>
      </p:sp>
      <p:sp>
        <p:nvSpPr>
          <p:cNvPr id="195589" name="Line 5"/>
          <p:cNvSpPr>
            <a:spLocks noChangeShapeType="1"/>
          </p:cNvSpPr>
          <p:nvPr/>
        </p:nvSpPr>
        <p:spPr bwMode="auto">
          <a:xfrm>
            <a:off x="1371600" y="1143000"/>
            <a:ext cx="731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3493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228600"/>
            <a:ext cx="73136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3494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xxx</a:t>
            </a:r>
          </a:p>
        </p:txBody>
      </p:sp>
      <p:sp>
        <p:nvSpPr>
          <p:cNvPr id="195595" name="Text Box 11"/>
          <p:cNvSpPr txBox="1">
            <a:spLocks noChangeArrowheads="1"/>
          </p:cNvSpPr>
          <p:nvPr userDrawn="1"/>
        </p:nvSpPr>
        <p:spPr bwMode="auto">
          <a:xfrm>
            <a:off x="6934200" y="6604000"/>
            <a:ext cx="2209800" cy="2540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7D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defRPr/>
            </a:pPr>
            <a:r>
              <a:rPr lang="en-US" sz="1000" b="1" dirty="0">
                <a:solidFill>
                  <a:srgbClr val="00007D"/>
                </a:solidFill>
                <a:latin typeface="Arial" pitchFamily="-1" charset="0"/>
              </a:rPr>
              <a:t>A Small Dose of Ethics – 11/12/19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-1" charset="2"/>
        <a:defRPr sz="29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-1" charset="2"/>
        <a:buChar char="l"/>
        <a:defRPr sz="2500">
          <a:solidFill>
            <a:schemeClr val="tx1"/>
          </a:solidFill>
          <a:latin typeface="+mn-lt"/>
          <a:ea typeface="ＭＳ Ｐゴシック" pitchFamily="-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-1" charset="2"/>
        <a:buChar char="¡"/>
        <a:defRPr sz="2200">
          <a:solidFill>
            <a:schemeClr val="tx1"/>
          </a:solidFill>
          <a:latin typeface="+mn-lt"/>
          <a:ea typeface="ＭＳ Ｐゴシック" pitchFamily="-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-1" charset="2"/>
        <a:buChar char="l"/>
        <a:defRPr sz="1900">
          <a:solidFill>
            <a:schemeClr val="tx1"/>
          </a:solidFill>
          <a:latin typeface="+mn-lt"/>
          <a:ea typeface="ＭＳ Ｐゴシック" pitchFamily="-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-1" charset="2"/>
        <a:buChar char="¡"/>
        <a:defRPr sz="1900">
          <a:solidFill>
            <a:schemeClr val="tx1"/>
          </a:solidFill>
          <a:latin typeface="+mn-lt"/>
          <a:ea typeface="ＭＳ Ｐゴシック" pitchFamily="-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-1" charset="2"/>
        <a:buChar char="¡"/>
        <a:defRPr sz="1900">
          <a:solidFill>
            <a:schemeClr val="tx1"/>
          </a:solidFill>
          <a:latin typeface="+mn-lt"/>
          <a:ea typeface="ＭＳ Ｐゴシック" pitchFamily="-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-1" charset="2"/>
        <a:buChar char="¡"/>
        <a:defRPr sz="1900">
          <a:solidFill>
            <a:schemeClr val="tx1"/>
          </a:solidFill>
          <a:latin typeface="+mn-lt"/>
          <a:ea typeface="ＭＳ Ｐゴシック" pitchFamily="-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-1" charset="2"/>
        <a:buChar char="¡"/>
        <a:defRPr sz="1900">
          <a:solidFill>
            <a:schemeClr val="tx1"/>
          </a:solidFill>
          <a:latin typeface="+mn-lt"/>
          <a:ea typeface="ＭＳ Ｐゴシック" pitchFamily="-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-1" charset="2"/>
        <a:buChar char="¡"/>
        <a:defRPr sz="1900">
          <a:solidFill>
            <a:schemeClr val="tx1"/>
          </a:solidFill>
          <a:latin typeface="+mn-lt"/>
          <a:ea typeface="ＭＳ Ｐゴシック" pitchFamily="-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5" name="AutoShape 3"/>
          <p:cNvSpPr>
            <a:spLocks noChangeArrowheads="1"/>
          </p:cNvSpPr>
          <p:nvPr/>
        </p:nvSpPr>
        <p:spPr bwMode="auto">
          <a:xfrm>
            <a:off x="-3238500" y="685800"/>
            <a:ext cx="4114800" cy="3124200"/>
          </a:xfrm>
          <a:custGeom>
            <a:avLst/>
            <a:gdLst>
              <a:gd name="G0" fmla="+- 18296 0 0"/>
              <a:gd name="G1" fmla="+- -30880 0 0"/>
              <a:gd name="G2" fmla="+- 31512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0296" y="5746"/>
              </a:cxn>
              <a:cxn ang="0">
                <a:pos x="64000" y="32000"/>
              </a:cxn>
              <a:cxn ang="0">
                <a:pos x="50296" y="58253"/>
              </a:cxn>
              <a:cxn ang="0">
                <a:pos x="50296" y="58253"/>
              </a:cxn>
              <a:cxn ang="0">
                <a:pos x="50295" y="58253"/>
              </a:cxn>
              <a:cxn ang="0">
                <a:pos x="50296" y="58254"/>
              </a:cxn>
              <a:cxn ang="0">
                <a:pos x="50296" y="5746"/>
              </a:cxn>
              <a:cxn ang="0">
                <a:pos x="50295" y="5746"/>
              </a:cxn>
              <a:cxn ang="0">
                <a:pos x="50296" y="5746"/>
              </a:cxn>
            </a:cxnLst>
            <a:rect l="T13" t="T15" r="T17" b="T19"/>
            <a:pathLst>
              <a:path w="64000" h="64000">
                <a:moveTo>
                  <a:pt x="50296" y="5746"/>
                </a:moveTo>
                <a:cubicBezTo>
                  <a:pt x="58882" y="11730"/>
                  <a:pt x="64000" y="21534"/>
                  <a:pt x="64000" y="32000"/>
                </a:cubicBezTo>
                <a:cubicBezTo>
                  <a:pt x="64000" y="42465"/>
                  <a:pt x="58882" y="52269"/>
                  <a:pt x="50296" y="58253"/>
                </a:cubicBezTo>
                <a:cubicBezTo>
                  <a:pt x="50296" y="58253"/>
                  <a:pt x="50296" y="58253"/>
                  <a:pt x="50295" y="58253"/>
                </a:cubicBezTo>
                <a:lnTo>
                  <a:pt x="50296" y="58254"/>
                </a:lnTo>
                <a:lnTo>
                  <a:pt x="50296" y="5746"/>
                </a:lnTo>
                <a:lnTo>
                  <a:pt x="50295" y="5746"/>
                </a:lnTo>
                <a:cubicBezTo>
                  <a:pt x="50296" y="5746"/>
                  <a:pt x="50296" y="5746"/>
                  <a:pt x="50296" y="5746"/>
                </a:cubicBezTo>
                <a:close/>
              </a:path>
            </a:pathLst>
          </a:cu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sz="2400">
              <a:latin typeface="Times New Roman" pitchFamily="-1" charset="0"/>
            </a:endParaRPr>
          </a:p>
        </p:txBody>
      </p:sp>
      <p:sp>
        <p:nvSpPr>
          <p:cNvPr id="223236" name="AutoShape 4"/>
          <p:cNvSpPr>
            <a:spLocks noChangeArrowheads="1"/>
          </p:cNvSpPr>
          <p:nvPr/>
        </p:nvSpPr>
        <p:spPr bwMode="auto">
          <a:xfrm>
            <a:off x="-2425700" y="0"/>
            <a:ext cx="3094038" cy="3154363"/>
          </a:xfrm>
          <a:custGeom>
            <a:avLst/>
            <a:gdLst>
              <a:gd name="G0" fmla="+- 18077 0 0"/>
              <a:gd name="G1" fmla="+- -30880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0077" y="5595"/>
              </a:cxn>
              <a:cxn ang="0">
                <a:pos x="64000" y="32000"/>
              </a:cxn>
              <a:cxn ang="0">
                <a:pos x="50077" y="58404"/>
              </a:cxn>
              <a:cxn ang="0">
                <a:pos x="50077" y="58404"/>
              </a:cxn>
              <a:cxn ang="0">
                <a:pos x="50076" y="58404"/>
              </a:cxn>
              <a:cxn ang="0">
                <a:pos x="50077" y="58405"/>
              </a:cxn>
              <a:cxn ang="0">
                <a:pos x="50077" y="5595"/>
              </a:cxn>
              <a:cxn ang="0">
                <a:pos x="50076" y="5595"/>
              </a:cxn>
              <a:cxn ang="0">
                <a:pos x="50077" y="5595"/>
              </a:cxn>
            </a:cxnLst>
            <a:rect l="T13" t="T15" r="T17" b="T19"/>
            <a:pathLst>
              <a:path w="64000" h="64000">
                <a:moveTo>
                  <a:pt x="50077" y="5595"/>
                </a:moveTo>
                <a:cubicBezTo>
                  <a:pt x="58790" y="11560"/>
                  <a:pt x="64000" y="21440"/>
                  <a:pt x="64000" y="32000"/>
                </a:cubicBezTo>
                <a:cubicBezTo>
                  <a:pt x="64000" y="42559"/>
                  <a:pt x="58790" y="52439"/>
                  <a:pt x="50077" y="58404"/>
                </a:cubicBezTo>
                <a:cubicBezTo>
                  <a:pt x="50077" y="58404"/>
                  <a:pt x="50077" y="58404"/>
                  <a:pt x="50076" y="58404"/>
                </a:cubicBezTo>
                <a:lnTo>
                  <a:pt x="50077" y="58405"/>
                </a:lnTo>
                <a:lnTo>
                  <a:pt x="50077" y="5595"/>
                </a:lnTo>
                <a:lnTo>
                  <a:pt x="50076" y="5595"/>
                </a:lnTo>
                <a:cubicBezTo>
                  <a:pt x="50077" y="5595"/>
                  <a:pt x="50077" y="5595"/>
                  <a:pt x="50077" y="5595"/>
                </a:cubicBezTo>
                <a:close/>
              </a:path>
            </a:pathLst>
          </a:custGeom>
          <a:solidFill>
            <a:srgbClr val="CC009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>
              <a:latin typeface="Arial" pitchFamily="-1" charset="0"/>
            </a:endParaRPr>
          </a:p>
        </p:txBody>
      </p:sp>
      <p:sp>
        <p:nvSpPr>
          <p:cNvPr id="223237" name="Line 5"/>
          <p:cNvSpPr>
            <a:spLocks noChangeShapeType="1"/>
          </p:cNvSpPr>
          <p:nvPr/>
        </p:nvSpPr>
        <p:spPr bwMode="auto">
          <a:xfrm>
            <a:off x="1371600" y="1066800"/>
            <a:ext cx="731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7578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228600"/>
            <a:ext cx="73136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78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xxx</a:t>
            </a:r>
          </a:p>
        </p:txBody>
      </p:sp>
      <p:sp>
        <p:nvSpPr>
          <p:cNvPr id="223243" name="Text Box 11"/>
          <p:cNvSpPr txBox="1">
            <a:spLocks noChangeArrowheads="1"/>
          </p:cNvSpPr>
          <p:nvPr userDrawn="1"/>
        </p:nvSpPr>
        <p:spPr bwMode="auto">
          <a:xfrm>
            <a:off x="6934200" y="6604000"/>
            <a:ext cx="2209800" cy="2540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7D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defRPr/>
            </a:pPr>
            <a:r>
              <a:rPr lang="en-US" sz="1000" b="1" dirty="0">
                <a:solidFill>
                  <a:srgbClr val="00007D"/>
                </a:solidFill>
                <a:latin typeface="Arial" pitchFamily="-1" charset="0"/>
              </a:rPr>
              <a:t>A Small Dose of Ethics – 11/12/19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-1" charset="2"/>
        <a:defRPr sz="29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-1" charset="2"/>
        <a:buChar char="l"/>
        <a:defRPr sz="2500">
          <a:solidFill>
            <a:schemeClr val="tx1"/>
          </a:solidFill>
          <a:latin typeface="+mn-lt"/>
          <a:ea typeface="ＭＳ Ｐゴシック" pitchFamily="-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-1" charset="2"/>
        <a:buChar char="¡"/>
        <a:defRPr sz="2200">
          <a:solidFill>
            <a:schemeClr val="tx1"/>
          </a:solidFill>
          <a:latin typeface="+mn-lt"/>
          <a:ea typeface="ＭＳ Ｐゴシック" pitchFamily="-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-1" charset="2"/>
        <a:buChar char="l"/>
        <a:defRPr sz="1900">
          <a:solidFill>
            <a:schemeClr val="tx1"/>
          </a:solidFill>
          <a:latin typeface="+mn-lt"/>
          <a:ea typeface="ＭＳ Ｐゴシック" pitchFamily="-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-1" charset="2"/>
        <a:buChar char="¡"/>
        <a:defRPr sz="1900">
          <a:solidFill>
            <a:schemeClr val="tx1"/>
          </a:solidFill>
          <a:latin typeface="+mn-lt"/>
          <a:ea typeface="ＭＳ Ｐゴシック" pitchFamily="-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-1" charset="2"/>
        <a:buChar char="¡"/>
        <a:defRPr sz="1900">
          <a:solidFill>
            <a:schemeClr val="tx1"/>
          </a:solidFill>
          <a:latin typeface="+mn-lt"/>
          <a:ea typeface="ＭＳ Ｐゴシック" pitchFamily="-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-1" charset="2"/>
        <a:buChar char="¡"/>
        <a:defRPr sz="1900">
          <a:solidFill>
            <a:schemeClr val="tx1"/>
          </a:solidFill>
          <a:latin typeface="+mn-lt"/>
          <a:ea typeface="ＭＳ Ｐゴシック" pitchFamily="-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-1" charset="2"/>
        <a:buChar char="¡"/>
        <a:defRPr sz="1900">
          <a:solidFill>
            <a:schemeClr val="tx1"/>
          </a:solidFill>
          <a:latin typeface="+mn-lt"/>
          <a:ea typeface="ＭＳ Ｐゴシック" pitchFamily="-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-1" charset="2"/>
        <a:buChar char="¡"/>
        <a:defRPr sz="1900">
          <a:solidFill>
            <a:schemeClr val="tx1"/>
          </a:solidFill>
          <a:latin typeface="+mn-lt"/>
          <a:ea typeface="ＭＳ Ｐゴシック" pitchFamily="-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5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219200"/>
            <a:ext cx="7313613" cy="2771775"/>
          </a:xfrm>
          <a:noFill/>
        </p:spPr>
        <p:txBody>
          <a:bodyPr>
            <a:spAutoFit/>
          </a:bodyPr>
          <a:lstStyle/>
          <a:p>
            <a:pPr marL="0" indent="0" algn="ctr" eaLnBrk="1" hangingPunct="1"/>
            <a:r>
              <a:rPr lang="en-US" sz="4400"/>
              <a:t>An Introduction to the Ethical, Legal and Social Issues that Toxicologist Confront</a:t>
            </a:r>
            <a:endParaRPr lang="en-US" sz="2800"/>
          </a:p>
        </p:txBody>
      </p:sp>
      <p:sp>
        <p:nvSpPr>
          <p:cNvPr id="89091" name="Text Box 5"/>
          <p:cNvSpPr txBox="1">
            <a:spLocks noChangeArrowheads="1"/>
          </p:cNvSpPr>
          <p:nvPr/>
        </p:nvSpPr>
        <p:spPr bwMode="auto">
          <a:xfrm>
            <a:off x="1762125" y="134938"/>
            <a:ext cx="6543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0000FF"/>
                </a:solidFill>
              </a:rPr>
              <a:t>A Small Dose of Ethics</a:t>
            </a:r>
          </a:p>
        </p:txBody>
      </p:sp>
      <p:sp>
        <p:nvSpPr>
          <p:cNvPr id="89092" name="Text Box 6"/>
          <p:cNvSpPr txBox="1">
            <a:spLocks noChangeArrowheads="1"/>
          </p:cNvSpPr>
          <p:nvPr/>
        </p:nvSpPr>
        <p:spPr bwMode="auto">
          <a:xfrm>
            <a:off x="1725612" y="5181600"/>
            <a:ext cx="604678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 algn="ctr" eaLnBrk="1" hangingPunct="1">
              <a:buFont typeface="Wingdings" pitchFamily="-1" charset="2"/>
              <a:buNone/>
            </a:pPr>
            <a:r>
              <a:rPr lang="en-US" sz="2800" b="1" dirty="0">
                <a:latin typeface="Arial" pitchFamily="-1" charset="0"/>
              </a:rPr>
              <a:t>Chapter 4 </a:t>
            </a:r>
            <a:r>
              <a:rPr lang="mr-IN" sz="2800" b="1" dirty="0">
                <a:latin typeface="Arial" pitchFamily="-1" charset="0"/>
              </a:rPr>
              <a:t>–</a:t>
            </a:r>
            <a:r>
              <a:rPr lang="en-US" sz="2800" b="1" dirty="0">
                <a:latin typeface="Arial" pitchFamily="-1" charset="0"/>
              </a:rPr>
              <a:t> 3</a:t>
            </a:r>
            <a:r>
              <a:rPr lang="en-US" sz="2800" b="1" baseline="30000" dirty="0">
                <a:latin typeface="Arial" pitchFamily="-1" charset="0"/>
              </a:rPr>
              <a:t>rd</a:t>
            </a:r>
            <a:r>
              <a:rPr lang="en-US" sz="2800" b="1" dirty="0">
                <a:latin typeface="Arial" pitchFamily="-1" charset="0"/>
              </a:rPr>
              <a:t> Edition</a:t>
            </a:r>
          </a:p>
          <a:p>
            <a:pPr marL="457200" indent="-457200" algn="ctr" eaLnBrk="1" hangingPunct="1">
              <a:buFont typeface="Wingdings" pitchFamily="-1" charset="2"/>
              <a:buNone/>
            </a:pPr>
            <a:r>
              <a:rPr lang="en-US" sz="2800" b="1" dirty="0">
                <a:latin typeface="Arial" pitchFamily="-1" charset="0"/>
              </a:rPr>
              <a:t>Steven G. Gilbert, PhD, DABT</a:t>
            </a:r>
          </a:p>
          <a:p>
            <a:pPr marL="457200" indent="-457200" algn="ctr" eaLnBrk="1" hangingPunct="1">
              <a:buFont typeface="Wingdings" pitchFamily="-1" charset="2"/>
              <a:buNone/>
            </a:pPr>
            <a:r>
              <a:rPr lang="en-US" sz="2800" b="1" dirty="0" err="1">
                <a:latin typeface="Arial" pitchFamily="-1" charset="0"/>
              </a:rPr>
              <a:t>www.asmalldoseoftoxicology.org</a:t>
            </a:r>
            <a:endParaRPr lang="en-US" sz="2800" b="1" dirty="0">
              <a:latin typeface="Arial" pitchFamily="-1" charset="0"/>
            </a:endParaRPr>
          </a:p>
        </p:txBody>
      </p:sp>
      <p:grpSp>
        <p:nvGrpSpPr>
          <p:cNvPr id="5" name="Group 57"/>
          <p:cNvGrpSpPr>
            <a:grpSpLocks/>
          </p:cNvGrpSpPr>
          <p:nvPr/>
        </p:nvGrpSpPr>
        <p:grpSpPr bwMode="auto">
          <a:xfrm>
            <a:off x="1114425" y="1676400"/>
            <a:ext cx="6913563" cy="3505200"/>
            <a:chOff x="702" y="1056"/>
            <a:chExt cx="4355" cy="2208"/>
          </a:xfrm>
        </p:grpSpPr>
        <p:sp>
          <p:nvSpPr>
            <p:cNvPr id="6" name="Freeform 55"/>
            <p:cNvSpPr>
              <a:spLocks/>
            </p:cNvSpPr>
            <p:nvPr/>
          </p:nvSpPr>
          <p:spPr bwMode="auto">
            <a:xfrm>
              <a:off x="702" y="1056"/>
              <a:ext cx="4355" cy="2208"/>
            </a:xfrm>
            <a:custGeom>
              <a:avLst/>
              <a:gdLst/>
              <a:ahLst/>
              <a:cxnLst>
                <a:cxn ang="0">
                  <a:pos x="3680" y="1081"/>
                </a:cxn>
                <a:cxn ang="0">
                  <a:pos x="3731" y="1184"/>
                </a:cxn>
                <a:cxn ang="0">
                  <a:pos x="3808" y="1267"/>
                </a:cxn>
                <a:cxn ang="0">
                  <a:pos x="3821" y="1363"/>
                </a:cxn>
                <a:cxn ang="0">
                  <a:pos x="3782" y="1446"/>
                </a:cxn>
                <a:cxn ang="0">
                  <a:pos x="3680" y="1542"/>
                </a:cxn>
                <a:cxn ang="0">
                  <a:pos x="3539" y="1606"/>
                </a:cxn>
                <a:cxn ang="0">
                  <a:pos x="3193" y="1657"/>
                </a:cxn>
                <a:cxn ang="0">
                  <a:pos x="2963" y="1644"/>
                </a:cxn>
                <a:cxn ang="0">
                  <a:pos x="2758" y="1574"/>
                </a:cxn>
                <a:cxn ang="0">
                  <a:pos x="2502" y="1414"/>
                </a:cxn>
                <a:cxn ang="0">
                  <a:pos x="2349" y="1267"/>
                </a:cxn>
                <a:cxn ang="0">
                  <a:pos x="2297" y="1177"/>
                </a:cxn>
                <a:cxn ang="0">
                  <a:pos x="2291" y="1107"/>
                </a:cxn>
                <a:cxn ang="0">
                  <a:pos x="2310" y="1062"/>
                </a:cxn>
                <a:cxn ang="0">
                  <a:pos x="2381" y="1011"/>
                </a:cxn>
                <a:cxn ang="0">
                  <a:pos x="2528" y="992"/>
                </a:cxn>
                <a:cxn ang="0">
                  <a:pos x="2547" y="998"/>
                </a:cxn>
                <a:cxn ang="0">
                  <a:pos x="2521" y="870"/>
                </a:cxn>
                <a:cxn ang="0">
                  <a:pos x="2240" y="838"/>
                </a:cxn>
                <a:cxn ang="0">
                  <a:pos x="2137" y="800"/>
                </a:cxn>
                <a:cxn ang="0">
                  <a:pos x="1056" y="217"/>
                </a:cxn>
                <a:cxn ang="0">
                  <a:pos x="614" y="25"/>
                </a:cxn>
                <a:cxn ang="0">
                  <a:pos x="429" y="0"/>
                </a:cxn>
                <a:cxn ang="0">
                  <a:pos x="141" y="32"/>
                </a:cxn>
                <a:cxn ang="0">
                  <a:pos x="38" y="109"/>
                </a:cxn>
                <a:cxn ang="0">
                  <a:pos x="0" y="173"/>
                </a:cxn>
                <a:cxn ang="0">
                  <a:pos x="0" y="224"/>
                </a:cxn>
                <a:cxn ang="0">
                  <a:pos x="32" y="288"/>
                </a:cxn>
                <a:cxn ang="0">
                  <a:pos x="192" y="390"/>
                </a:cxn>
                <a:cxn ang="0">
                  <a:pos x="480" y="454"/>
                </a:cxn>
                <a:cxn ang="0">
                  <a:pos x="832" y="544"/>
                </a:cxn>
                <a:cxn ang="0">
                  <a:pos x="1459" y="768"/>
                </a:cxn>
                <a:cxn ang="0">
                  <a:pos x="1837" y="960"/>
                </a:cxn>
                <a:cxn ang="0">
                  <a:pos x="2137" y="1184"/>
                </a:cxn>
                <a:cxn ang="0">
                  <a:pos x="2297" y="1369"/>
                </a:cxn>
                <a:cxn ang="0">
                  <a:pos x="2528" y="1593"/>
                </a:cxn>
                <a:cxn ang="0">
                  <a:pos x="2777" y="1747"/>
                </a:cxn>
                <a:cxn ang="0">
                  <a:pos x="2982" y="1804"/>
                </a:cxn>
                <a:cxn ang="0">
                  <a:pos x="3315" y="1804"/>
                </a:cxn>
                <a:cxn ang="0">
                  <a:pos x="3629" y="1708"/>
                </a:cxn>
                <a:cxn ang="0">
                  <a:pos x="3782" y="1600"/>
                </a:cxn>
                <a:cxn ang="0">
                  <a:pos x="3891" y="1433"/>
                </a:cxn>
                <a:cxn ang="0">
                  <a:pos x="3910" y="1337"/>
                </a:cxn>
                <a:cxn ang="0">
                  <a:pos x="3878" y="1248"/>
                </a:cxn>
                <a:cxn ang="0">
                  <a:pos x="3808" y="1171"/>
                </a:cxn>
              </a:cxnLst>
              <a:rect l="0" t="0" r="r" b="b"/>
              <a:pathLst>
                <a:path w="3910" h="1817">
                  <a:moveTo>
                    <a:pt x="3808" y="1171"/>
                  </a:moveTo>
                  <a:lnTo>
                    <a:pt x="3808" y="1171"/>
                  </a:lnTo>
                  <a:lnTo>
                    <a:pt x="3680" y="1081"/>
                  </a:lnTo>
                  <a:lnTo>
                    <a:pt x="3680" y="1081"/>
                  </a:lnTo>
                  <a:lnTo>
                    <a:pt x="3731" y="1184"/>
                  </a:lnTo>
                  <a:lnTo>
                    <a:pt x="3731" y="1184"/>
                  </a:lnTo>
                  <a:lnTo>
                    <a:pt x="3763" y="1209"/>
                  </a:lnTo>
                  <a:lnTo>
                    <a:pt x="3789" y="1235"/>
                  </a:lnTo>
                  <a:lnTo>
                    <a:pt x="3808" y="1267"/>
                  </a:lnTo>
                  <a:lnTo>
                    <a:pt x="3821" y="1292"/>
                  </a:lnTo>
                  <a:lnTo>
                    <a:pt x="3827" y="1331"/>
                  </a:lnTo>
                  <a:lnTo>
                    <a:pt x="3821" y="1363"/>
                  </a:lnTo>
                  <a:lnTo>
                    <a:pt x="3808" y="1408"/>
                  </a:lnTo>
                  <a:lnTo>
                    <a:pt x="3782" y="1446"/>
                  </a:lnTo>
                  <a:lnTo>
                    <a:pt x="3782" y="1446"/>
                  </a:lnTo>
                  <a:lnTo>
                    <a:pt x="3757" y="1484"/>
                  </a:lnTo>
                  <a:lnTo>
                    <a:pt x="3725" y="1510"/>
                  </a:lnTo>
                  <a:lnTo>
                    <a:pt x="3680" y="1542"/>
                  </a:lnTo>
                  <a:lnTo>
                    <a:pt x="3641" y="1568"/>
                  </a:lnTo>
                  <a:lnTo>
                    <a:pt x="3590" y="1587"/>
                  </a:lnTo>
                  <a:lnTo>
                    <a:pt x="3539" y="1606"/>
                  </a:lnTo>
                  <a:lnTo>
                    <a:pt x="3430" y="1632"/>
                  </a:lnTo>
                  <a:lnTo>
                    <a:pt x="3309" y="1651"/>
                  </a:lnTo>
                  <a:lnTo>
                    <a:pt x="3193" y="1657"/>
                  </a:lnTo>
                  <a:lnTo>
                    <a:pt x="3072" y="1657"/>
                  </a:lnTo>
                  <a:lnTo>
                    <a:pt x="2963" y="1644"/>
                  </a:lnTo>
                  <a:lnTo>
                    <a:pt x="2963" y="1644"/>
                  </a:lnTo>
                  <a:lnTo>
                    <a:pt x="2912" y="1632"/>
                  </a:lnTo>
                  <a:lnTo>
                    <a:pt x="2861" y="1619"/>
                  </a:lnTo>
                  <a:lnTo>
                    <a:pt x="2758" y="1574"/>
                  </a:lnTo>
                  <a:lnTo>
                    <a:pt x="2662" y="1529"/>
                  </a:lnTo>
                  <a:lnTo>
                    <a:pt x="2579" y="1472"/>
                  </a:lnTo>
                  <a:lnTo>
                    <a:pt x="2502" y="1414"/>
                  </a:lnTo>
                  <a:lnTo>
                    <a:pt x="2432" y="1356"/>
                  </a:lnTo>
                  <a:lnTo>
                    <a:pt x="2381" y="1305"/>
                  </a:lnTo>
                  <a:lnTo>
                    <a:pt x="2349" y="1267"/>
                  </a:lnTo>
                  <a:lnTo>
                    <a:pt x="2349" y="1267"/>
                  </a:lnTo>
                  <a:lnTo>
                    <a:pt x="2310" y="1203"/>
                  </a:lnTo>
                  <a:lnTo>
                    <a:pt x="2297" y="1177"/>
                  </a:lnTo>
                  <a:lnTo>
                    <a:pt x="2291" y="1152"/>
                  </a:lnTo>
                  <a:lnTo>
                    <a:pt x="2291" y="1126"/>
                  </a:lnTo>
                  <a:lnTo>
                    <a:pt x="2291" y="1107"/>
                  </a:lnTo>
                  <a:lnTo>
                    <a:pt x="2297" y="1081"/>
                  </a:lnTo>
                  <a:lnTo>
                    <a:pt x="2310" y="1062"/>
                  </a:lnTo>
                  <a:lnTo>
                    <a:pt x="2310" y="1062"/>
                  </a:lnTo>
                  <a:lnTo>
                    <a:pt x="2329" y="1036"/>
                  </a:lnTo>
                  <a:lnTo>
                    <a:pt x="2355" y="1024"/>
                  </a:lnTo>
                  <a:lnTo>
                    <a:pt x="2381" y="1011"/>
                  </a:lnTo>
                  <a:lnTo>
                    <a:pt x="2413" y="998"/>
                  </a:lnTo>
                  <a:lnTo>
                    <a:pt x="2477" y="992"/>
                  </a:lnTo>
                  <a:lnTo>
                    <a:pt x="2528" y="992"/>
                  </a:lnTo>
                  <a:lnTo>
                    <a:pt x="2528" y="992"/>
                  </a:lnTo>
                  <a:lnTo>
                    <a:pt x="2547" y="998"/>
                  </a:lnTo>
                  <a:lnTo>
                    <a:pt x="2547" y="998"/>
                  </a:lnTo>
                  <a:lnTo>
                    <a:pt x="2681" y="870"/>
                  </a:lnTo>
                  <a:lnTo>
                    <a:pt x="2681" y="870"/>
                  </a:lnTo>
                  <a:lnTo>
                    <a:pt x="2521" y="870"/>
                  </a:lnTo>
                  <a:lnTo>
                    <a:pt x="2374" y="857"/>
                  </a:lnTo>
                  <a:lnTo>
                    <a:pt x="2304" y="851"/>
                  </a:lnTo>
                  <a:lnTo>
                    <a:pt x="2240" y="838"/>
                  </a:lnTo>
                  <a:lnTo>
                    <a:pt x="2182" y="825"/>
                  </a:lnTo>
                  <a:lnTo>
                    <a:pt x="2137" y="800"/>
                  </a:lnTo>
                  <a:lnTo>
                    <a:pt x="2137" y="800"/>
                  </a:lnTo>
                  <a:lnTo>
                    <a:pt x="1734" y="582"/>
                  </a:lnTo>
                  <a:lnTo>
                    <a:pt x="1280" y="333"/>
                  </a:lnTo>
                  <a:lnTo>
                    <a:pt x="1056" y="217"/>
                  </a:lnTo>
                  <a:lnTo>
                    <a:pt x="851" y="121"/>
                  </a:lnTo>
                  <a:lnTo>
                    <a:pt x="685" y="51"/>
                  </a:lnTo>
                  <a:lnTo>
                    <a:pt x="614" y="25"/>
                  </a:lnTo>
                  <a:lnTo>
                    <a:pt x="557" y="13"/>
                  </a:lnTo>
                  <a:lnTo>
                    <a:pt x="557" y="13"/>
                  </a:lnTo>
                  <a:lnTo>
                    <a:pt x="429" y="0"/>
                  </a:lnTo>
                  <a:lnTo>
                    <a:pt x="320" y="0"/>
                  </a:lnTo>
                  <a:lnTo>
                    <a:pt x="224" y="13"/>
                  </a:lnTo>
                  <a:lnTo>
                    <a:pt x="141" y="32"/>
                  </a:lnTo>
                  <a:lnTo>
                    <a:pt x="83" y="64"/>
                  </a:lnTo>
                  <a:lnTo>
                    <a:pt x="57" y="83"/>
                  </a:lnTo>
                  <a:lnTo>
                    <a:pt x="38" y="109"/>
                  </a:lnTo>
                  <a:lnTo>
                    <a:pt x="19" y="128"/>
                  </a:lnTo>
                  <a:lnTo>
                    <a:pt x="6" y="153"/>
                  </a:lnTo>
                  <a:lnTo>
                    <a:pt x="0" y="173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224"/>
                  </a:lnTo>
                  <a:lnTo>
                    <a:pt x="6" y="249"/>
                  </a:lnTo>
                  <a:lnTo>
                    <a:pt x="19" y="269"/>
                  </a:lnTo>
                  <a:lnTo>
                    <a:pt x="32" y="288"/>
                  </a:lnTo>
                  <a:lnTo>
                    <a:pt x="70" y="326"/>
                  </a:lnTo>
                  <a:lnTo>
                    <a:pt x="121" y="358"/>
                  </a:lnTo>
                  <a:lnTo>
                    <a:pt x="192" y="390"/>
                  </a:lnTo>
                  <a:lnTo>
                    <a:pt x="275" y="409"/>
                  </a:lnTo>
                  <a:lnTo>
                    <a:pt x="371" y="435"/>
                  </a:lnTo>
                  <a:lnTo>
                    <a:pt x="480" y="454"/>
                  </a:lnTo>
                  <a:lnTo>
                    <a:pt x="480" y="454"/>
                  </a:lnTo>
                  <a:lnTo>
                    <a:pt x="633" y="486"/>
                  </a:lnTo>
                  <a:lnTo>
                    <a:pt x="832" y="544"/>
                  </a:lnTo>
                  <a:lnTo>
                    <a:pt x="1069" y="614"/>
                  </a:lnTo>
                  <a:lnTo>
                    <a:pt x="1331" y="710"/>
                  </a:lnTo>
                  <a:lnTo>
                    <a:pt x="1459" y="768"/>
                  </a:lnTo>
                  <a:lnTo>
                    <a:pt x="1587" y="825"/>
                  </a:lnTo>
                  <a:lnTo>
                    <a:pt x="1715" y="889"/>
                  </a:lnTo>
                  <a:lnTo>
                    <a:pt x="1837" y="960"/>
                  </a:lnTo>
                  <a:lnTo>
                    <a:pt x="1945" y="1030"/>
                  </a:lnTo>
                  <a:lnTo>
                    <a:pt x="2048" y="1107"/>
                  </a:lnTo>
                  <a:lnTo>
                    <a:pt x="2137" y="1184"/>
                  </a:lnTo>
                  <a:lnTo>
                    <a:pt x="2214" y="1267"/>
                  </a:lnTo>
                  <a:lnTo>
                    <a:pt x="2214" y="1267"/>
                  </a:lnTo>
                  <a:lnTo>
                    <a:pt x="2297" y="1369"/>
                  </a:lnTo>
                  <a:lnTo>
                    <a:pt x="2374" y="1452"/>
                  </a:lnTo>
                  <a:lnTo>
                    <a:pt x="2451" y="1529"/>
                  </a:lnTo>
                  <a:lnTo>
                    <a:pt x="2528" y="1593"/>
                  </a:lnTo>
                  <a:lnTo>
                    <a:pt x="2605" y="1651"/>
                  </a:lnTo>
                  <a:lnTo>
                    <a:pt x="2688" y="1702"/>
                  </a:lnTo>
                  <a:lnTo>
                    <a:pt x="2777" y="1747"/>
                  </a:lnTo>
                  <a:lnTo>
                    <a:pt x="2873" y="1779"/>
                  </a:lnTo>
                  <a:lnTo>
                    <a:pt x="2873" y="1779"/>
                  </a:lnTo>
                  <a:lnTo>
                    <a:pt x="2982" y="1804"/>
                  </a:lnTo>
                  <a:lnTo>
                    <a:pt x="3091" y="1817"/>
                  </a:lnTo>
                  <a:lnTo>
                    <a:pt x="3206" y="1817"/>
                  </a:lnTo>
                  <a:lnTo>
                    <a:pt x="3315" y="1804"/>
                  </a:lnTo>
                  <a:lnTo>
                    <a:pt x="3424" y="1785"/>
                  </a:lnTo>
                  <a:lnTo>
                    <a:pt x="3533" y="1753"/>
                  </a:lnTo>
                  <a:lnTo>
                    <a:pt x="3629" y="1708"/>
                  </a:lnTo>
                  <a:lnTo>
                    <a:pt x="3712" y="1657"/>
                  </a:lnTo>
                  <a:lnTo>
                    <a:pt x="3712" y="1657"/>
                  </a:lnTo>
                  <a:lnTo>
                    <a:pt x="3782" y="1600"/>
                  </a:lnTo>
                  <a:lnTo>
                    <a:pt x="3840" y="1536"/>
                  </a:lnTo>
                  <a:lnTo>
                    <a:pt x="3878" y="1472"/>
                  </a:lnTo>
                  <a:lnTo>
                    <a:pt x="3891" y="1433"/>
                  </a:lnTo>
                  <a:lnTo>
                    <a:pt x="3904" y="1401"/>
                  </a:lnTo>
                  <a:lnTo>
                    <a:pt x="3910" y="1369"/>
                  </a:lnTo>
                  <a:lnTo>
                    <a:pt x="3910" y="1337"/>
                  </a:lnTo>
                  <a:lnTo>
                    <a:pt x="3904" y="1305"/>
                  </a:lnTo>
                  <a:lnTo>
                    <a:pt x="3891" y="1273"/>
                  </a:lnTo>
                  <a:lnTo>
                    <a:pt x="3878" y="1248"/>
                  </a:lnTo>
                  <a:lnTo>
                    <a:pt x="3859" y="1222"/>
                  </a:lnTo>
                  <a:lnTo>
                    <a:pt x="3833" y="1196"/>
                  </a:lnTo>
                  <a:lnTo>
                    <a:pt x="3808" y="1171"/>
                  </a:lnTo>
                  <a:lnTo>
                    <a:pt x="3808" y="1171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6"/>
            <p:cNvSpPr>
              <a:spLocks/>
            </p:cNvSpPr>
            <p:nvPr/>
          </p:nvSpPr>
          <p:spPr bwMode="auto">
            <a:xfrm>
              <a:off x="3439" y="1909"/>
              <a:ext cx="1404" cy="1088"/>
            </a:xfrm>
            <a:custGeom>
              <a:avLst/>
              <a:gdLst/>
              <a:ahLst/>
              <a:cxnLst>
                <a:cxn ang="0">
                  <a:pos x="627" y="895"/>
                </a:cxn>
                <a:cxn ang="0">
                  <a:pos x="627" y="895"/>
                </a:cxn>
                <a:cxn ang="0">
                  <a:pos x="704" y="895"/>
                </a:cxn>
                <a:cxn ang="0">
                  <a:pos x="781" y="895"/>
                </a:cxn>
                <a:cxn ang="0">
                  <a:pos x="909" y="883"/>
                </a:cxn>
                <a:cxn ang="0">
                  <a:pos x="1018" y="857"/>
                </a:cxn>
                <a:cxn ang="0">
                  <a:pos x="1107" y="825"/>
                </a:cxn>
                <a:cxn ang="0">
                  <a:pos x="1178" y="787"/>
                </a:cxn>
                <a:cxn ang="0">
                  <a:pos x="1229" y="742"/>
                </a:cxn>
                <a:cxn ang="0">
                  <a:pos x="1242" y="723"/>
                </a:cxn>
                <a:cxn ang="0">
                  <a:pos x="1255" y="697"/>
                </a:cxn>
                <a:cxn ang="0">
                  <a:pos x="1261" y="678"/>
                </a:cxn>
                <a:cxn ang="0">
                  <a:pos x="1261" y="659"/>
                </a:cxn>
                <a:cxn ang="0">
                  <a:pos x="1261" y="659"/>
                </a:cxn>
                <a:cxn ang="0">
                  <a:pos x="1255" y="614"/>
                </a:cxn>
                <a:cxn ang="0">
                  <a:pos x="1242" y="569"/>
                </a:cxn>
                <a:cxn ang="0">
                  <a:pos x="1223" y="518"/>
                </a:cxn>
                <a:cxn ang="0">
                  <a:pos x="1191" y="467"/>
                </a:cxn>
                <a:cxn ang="0">
                  <a:pos x="1127" y="358"/>
                </a:cxn>
                <a:cxn ang="0">
                  <a:pos x="1037" y="255"/>
                </a:cxn>
                <a:cxn ang="0">
                  <a:pos x="947" y="160"/>
                </a:cxn>
                <a:cxn ang="0">
                  <a:pos x="896" y="115"/>
                </a:cxn>
                <a:cxn ang="0">
                  <a:pos x="845" y="76"/>
                </a:cxn>
                <a:cxn ang="0">
                  <a:pos x="800" y="44"/>
                </a:cxn>
                <a:cxn ang="0">
                  <a:pos x="755" y="25"/>
                </a:cxn>
                <a:cxn ang="0">
                  <a:pos x="711" y="6"/>
                </a:cxn>
                <a:cxn ang="0">
                  <a:pos x="666" y="0"/>
                </a:cxn>
                <a:cxn ang="0">
                  <a:pos x="666" y="0"/>
                </a:cxn>
                <a:cxn ang="0">
                  <a:pos x="627" y="0"/>
                </a:cxn>
                <a:cxn ang="0">
                  <a:pos x="583" y="12"/>
                </a:cxn>
                <a:cxn ang="0">
                  <a:pos x="531" y="32"/>
                </a:cxn>
                <a:cxn ang="0">
                  <a:pos x="480" y="51"/>
                </a:cxn>
                <a:cxn ang="0">
                  <a:pos x="384" y="115"/>
                </a:cxn>
                <a:cxn ang="0">
                  <a:pos x="282" y="192"/>
                </a:cxn>
                <a:cxn ang="0">
                  <a:pos x="192" y="275"/>
                </a:cxn>
                <a:cxn ang="0">
                  <a:pos x="109" y="351"/>
                </a:cxn>
                <a:cxn ang="0">
                  <a:pos x="51" y="415"/>
                </a:cxn>
                <a:cxn ang="0">
                  <a:pos x="13" y="460"/>
                </a:cxn>
                <a:cxn ang="0">
                  <a:pos x="13" y="460"/>
                </a:cxn>
                <a:cxn ang="0">
                  <a:pos x="0" y="492"/>
                </a:cxn>
                <a:cxn ang="0">
                  <a:pos x="0" y="524"/>
                </a:cxn>
                <a:cxn ang="0">
                  <a:pos x="0" y="556"/>
                </a:cxn>
                <a:cxn ang="0">
                  <a:pos x="13" y="588"/>
                </a:cxn>
                <a:cxn ang="0">
                  <a:pos x="32" y="627"/>
                </a:cxn>
                <a:cxn ang="0">
                  <a:pos x="64" y="659"/>
                </a:cxn>
                <a:cxn ang="0">
                  <a:pos x="96" y="691"/>
                </a:cxn>
                <a:cxn ang="0">
                  <a:pos x="135" y="729"/>
                </a:cxn>
                <a:cxn ang="0">
                  <a:pos x="186" y="761"/>
                </a:cxn>
                <a:cxn ang="0">
                  <a:pos x="237" y="787"/>
                </a:cxn>
                <a:cxn ang="0">
                  <a:pos x="288" y="819"/>
                </a:cxn>
                <a:cxn ang="0">
                  <a:pos x="352" y="838"/>
                </a:cxn>
                <a:cxn ang="0">
                  <a:pos x="416" y="863"/>
                </a:cxn>
                <a:cxn ang="0">
                  <a:pos x="487" y="876"/>
                </a:cxn>
                <a:cxn ang="0">
                  <a:pos x="557" y="889"/>
                </a:cxn>
                <a:cxn ang="0">
                  <a:pos x="627" y="895"/>
                </a:cxn>
                <a:cxn ang="0">
                  <a:pos x="627" y="895"/>
                </a:cxn>
              </a:cxnLst>
              <a:rect l="0" t="0" r="r" b="b"/>
              <a:pathLst>
                <a:path w="1261" h="895">
                  <a:moveTo>
                    <a:pt x="627" y="895"/>
                  </a:moveTo>
                  <a:lnTo>
                    <a:pt x="627" y="895"/>
                  </a:lnTo>
                  <a:lnTo>
                    <a:pt x="704" y="895"/>
                  </a:lnTo>
                  <a:lnTo>
                    <a:pt x="781" y="895"/>
                  </a:lnTo>
                  <a:lnTo>
                    <a:pt x="909" y="883"/>
                  </a:lnTo>
                  <a:lnTo>
                    <a:pt x="1018" y="857"/>
                  </a:lnTo>
                  <a:lnTo>
                    <a:pt x="1107" y="825"/>
                  </a:lnTo>
                  <a:lnTo>
                    <a:pt x="1178" y="787"/>
                  </a:lnTo>
                  <a:lnTo>
                    <a:pt x="1229" y="742"/>
                  </a:lnTo>
                  <a:lnTo>
                    <a:pt x="1242" y="723"/>
                  </a:lnTo>
                  <a:lnTo>
                    <a:pt x="1255" y="697"/>
                  </a:lnTo>
                  <a:lnTo>
                    <a:pt x="1261" y="678"/>
                  </a:lnTo>
                  <a:lnTo>
                    <a:pt x="1261" y="659"/>
                  </a:lnTo>
                  <a:lnTo>
                    <a:pt x="1261" y="659"/>
                  </a:lnTo>
                  <a:lnTo>
                    <a:pt x="1255" y="614"/>
                  </a:lnTo>
                  <a:lnTo>
                    <a:pt x="1242" y="569"/>
                  </a:lnTo>
                  <a:lnTo>
                    <a:pt x="1223" y="518"/>
                  </a:lnTo>
                  <a:lnTo>
                    <a:pt x="1191" y="467"/>
                  </a:lnTo>
                  <a:lnTo>
                    <a:pt x="1127" y="358"/>
                  </a:lnTo>
                  <a:lnTo>
                    <a:pt x="1037" y="255"/>
                  </a:lnTo>
                  <a:lnTo>
                    <a:pt x="947" y="160"/>
                  </a:lnTo>
                  <a:lnTo>
                    <a:pt x="896" y="115"/>
                  </a:lnTo>
                  <a:lnTo>
                    <a:pt x="845" y="76"/>
                  </a:lnTo>
                  <a:lnTo>
                    <a:pt x="800" y="44"/>
                  </a:lnTo>
                  <a:lnTo>
                    <a:pt x="755" y="25"/>
                  </a:lnTo>
                  <a:lnTo>
                    <a:pt x="711" y="6"/>
                  </a:lnTo>
                  <a:lnTo>
                    <a:pt x="666" y="0"/>
                  </a:lnTo>
                  <a:lnTo>
                    <a:pt x="666" y="0"/>
                  </a:lnTo>
                  <a:lnTo>
                    <a:pt x="627" y="0"/>
                  </a:lnTo>
                  <a:lnTo>
                    <a:pt x="583" y="12"/>
                  </a:lnTo>
                  <a:lnTo>
                    <a:pt x="531" y="32"/>
                  </a:lnTo>
                  <a:lnTo>
                    <a:pt x="480" y="51"/>
                  </a:lnTo>
                  <a:lnTo>
                    <a:pt x="384" y="115"/>
                  </a:lnTo>
                  <a:lnTo>
                    <a:pt x="282" y="192"/>
                  </a:lnTo>
                  <a:lnTo>
                    <a:pt x="192" y="275"/>
                  </a:lnTo>
                  <a:lnTo>
                    <a:pt x="109" y="351"/>
                  </a:lnTo>
                  <a:lnTo>
                    <a:pt x="51" y="415"/>
                  </a:lnTo>
                  <a:lnTo>
                    <a:pt x="13" y="460"/>
                  </a:lnTo>
                  <a:lnTo>
                    <a:pt x="13" y="460"/>
                  </a:lnTo>
                  <a:lnTo>
                    <a:pt x="0" y="492"/>
                  </a:lnTo>
                  <a:lnTo>
                    <a:pt x="0" y="524"/>
                  </a:lnTo>
                  <a:lnTo>
                    <a:pt x="0" y="556"/>
                  </a:lnTo>
                  <a:lnTo>
                    <a:pt x="13" y="588"/>
                  </a:lnTo>
                  <a:lnTo>
                    <a:pt x="32" y="627"/>
                  </a:lnTo>
                  <a:lnTo>
                    <a:pt x="64" y="659"/>
                  </a:lnTo>
                  <a:lnTo>
                    <a:pt x="96" y="691"/>
                  </a:lnTo>
                  <a:lnTo>
                    <a:pt x="135" y="729"/>
                  </a:lnTo>
                  <a:lnTo>
                    <a:pt x="186" y="761"/>
                  </a:lnTo>
                  <a:lnTo>
                    <a:pt x="237" y="787"/>
                  </a:lnTo>
                  <a:lnTo>
                    <a:pt x="288" y="819"/>
                  </a:lnTo>
                  <a:lnTo>
                    <a:pt x="352" y="838"/>
                  </a:lnTo>
                  <a:lnTo>
                    <a:pt x="416" y="863"/>
                  </a:lnTo>
                  <a:lnTo>
                    <a:pt x="487" y="876"/>
                  </a:lnTo>
                  <a:lnTo>
                    <a:pt x="557" y="889"/>
                  </a:lnTo>
                  <a:lnTo>
                    <a:pt x="627" y="895"/>
                  </a:lnTo>
                  <a:lnTo>
                    <a:pt x="627" y="895"/>
                  </a:lnTo>
                  <a:close/>
                </a:path>
              </a:pathLst>
            </a:custGeom>
            <a:solidFill>
              <a:srgbClr val="993300">
                <a:alpha val="50000"/>
              </a:srgbClr>
            </a:solidFill>
            <a:ln w="9525">
              <a:solidFill>
                <a:srgbClr val="00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838200" y="1600200"/>
            <a:ext cx="8153400" cy="3521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20000"/>
              </a:spcBef>
            </a:pPr>
            <a:r>
              <a:rPr lang="en-US" sz="2400" b="1">
                <a:latin typeface="Arial" pitchFamily="-1" charset="0"/>
              </a:rPr>
              <a:t>1860’s  - Scientific method in medicine, Gregor Mendel</a:t>
            </a:r>
          </a:p>
          <a:p>
            <a:pPr marL="457200" indent="-457200">
              <a:spcBef>
                <a:spcPct val="20000"/>
              </a:spcBef>
              <a:buFontTx/>
              <a:buAutoNum type="arabicPlain" startAt="1928"/>
            </a:pPr>
            <a:r>
              <a:rPr lang="en-US" sz="2400" b="1">
                <a:latin typeface="Arial" pitchFamily="-1" charset="0"/>
              </a:rPr>
              <a:t>     - Penicillin discovered – widely used WWII</a:t>
            </a:r>
          </a:p>
          <a:p>
            <a:pPr marL="457200" indent="-457200">
              <a:spcBef>
                <a:spcPct val="20000"/>
              </a:spcBef>
            </a:pPr>
            <a:r>
              <a:rPr lang="en-US" sz="2400" b="1">
                <a:latin typeface="Arial" pitchFamily="-1" charset="0"/>
              </a:rPr>
              <a:t>1920’s  - Lead in gasoline, lead in paint</a:t>
            </a:r>
          </a:p>
          <a:p>
            <a:pPr marL="457200" indent="-457200">
              <a:spcBef>
                <a:spcPct val="20000"/>
              </a:spcBef>
              <a:buFontTx/>
              <a:buAutoNum type="arabicPlain" startAt="1931"/>
            </a:pPr>
            <a:r>
              <a:rPr lang="en-US" sz="2400" b="1">
                <a:latin typeface="Arial" pitchFamily="-1" charset="0"/>
              </a:rPr>
              <a:t>     - 30 states had sterilization laws on books</a:t>
            </a:r>
          </a:p>
          <a:p>
            <a:pPr marL="457200" indent="-457200">
              <a:spcBef>
                <a:spcPct val="20000"/>
              </a:spcBef>
              <a:buFontTx/>
              <a:buAutoNum type="arabicPlain" startAt="1931"/>
            </a:pPr>
            <a:r>
              <a:rPr lang="en-US" sz="2400" b="1">
                <a:latin typeface="Arial" pitchFamily="-1" charset="0"/>
              </a:rPr>
              <a:t>     - Tuskegee syphilis study initiated </a:t>
            </a:r>
          </a:p>
          <a:p>
            <a:pPr marL="457200" indent="-457200">
              <a:spcBef>
                <a:spcPct val="20000"/>
              </a:spcBef>
              <a:buFontTx/>
              <a:buAutoNum type="arabicPlain" startAt="1947"/>
            </a:pPr>
            <a:r>
              <a:rPr lang="en-US" sz="2400" b="1">
                <a:latin typeface="Arial" pitchFamily="-1" charset="0"/>
              </a:rPr>
              <a:t>     - Nuremberg - The Doctors Trial</a:t>
            </a:r>
          </a:p>
          <a:p>
            <a:pPr marL="457200" indent="-457200">
              <a:spcBef>
                <a:spcPct val="20000"/>
              </a:spcBef>
              <a:buFontTx/>
              <a:buAutoNum type="arabicPlain" startAt="1952"/>
            </a:pPr>
            <a:r>
              <a:rPr lang="en-US" sz="2400" b="1">
                <a:latin typeface="Arial" pitchFamily="-1" charset="0"/>
              </a:rPr>
              <a:t>     - First open heart surgery &amp; Chlorpromazine</a:t>
            </a:r>
          </a:p>
          <a:p>
            <a:pPr marL="457200" indent="-457200">
              <a:spcBef>
                <a:spcPct val="20000"/>
              </a:spcBef>
              <a:buFontTx/>
              <a:buAutoNum type="arabicPlain" startAt="1952"/>
            </a:pPr>
            <a:r>
              <a:rPr lang="en-US" sz="2400" b="1">
                <a:latin typeface="Arial" pitchFamily="-1" charset="0"/>
              </a:rPr>
              <a:t>     - Structure of DNA – Watson &amp; Crick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136525"/>
            <a:ext cx="6096000" cy="701675"/>
          </a:xfrm>
          <a:noFill/>
        </p:spPr>
        <p:txBody>
          <a:bodyPr/>
          <a:lstStyle/>
          <a:p>
            <a:pPr eaLnBrk="1" hangingPunct="1"/>
            <a:r>
              <a:rPr lang="en-US" sz="4000"/>
              <a:t>Ethics and Science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4"/>
          <p:cNvSpPr>
            <a:spLocks noChangeArrowheads="1"/>
          </p:cNvSpPr>
          <p:nvPr/>
        </p:nvSpPr>
        <p:spPr bwMode="auto">
          <a:xfrm>
            <a:off x="1219200" y="1600200"/>
            <a:ext cx="7467600" cy="4689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marL="1260475" indent="-1260475">
              <a:spcBef>
                <a:spcPct val="20000"/>
              </a:spcBef>
              <a:buFontTx/>
              <a:buAutoNum type="arabicPlain" startAt="1952"/>
            </a:pPr>
            <a:r>
              <a:rPr lang="en-US" sz="2400" b="1">
                <a:latin typeface="Arial" pitchFamily="-1" charset="0"/>
              </a:rPr>
              <a:t>- First open heart surgery &amp; Chlorpromazine</a:t>
            </a:r>
          </a:p>
          <a:p>
            <a:pPr marL="1260475" indent="-1260475">
              <a:spcBef>
                <a:spcPct val="20000"/>
              </a:spcBef>
              <a:buFontTx/>
              <a:buAutoNum type="arabicPlain" startAt="1952"/>
            </a:pPr>
            <a:r>
              <a:rPr lang="en-US" sz="2400" b="1">
                <a:latin typeface="Arial" pitchFamily="-1" charset="0"/>
              </a:rPr>
              <a:t>- Structure of DNA – Watson &amp; Crick</a:t>
            </a:r>
          </a:p>
          <a:p>
            <a:pPr marL="1260475" indent="-1260475">
              <a:spcBef>
                <a:spcPct val="20000"/>
              </a:spcBef>
            </a:pPr>
            <a:r>
              <a:rPr lang="en-US" sz="2400" b="1">
                <a:latin typeface="Arial" pitchFamily="-1" charset="0"/>
              </a:rPr>
              <a:t>1960’s  	- Thalidomide</a:t>
            </a:r>
          </a:p>
          <a:p>
            <a:pPr marL="1260475" indent="-1260475">
              <a:spcBef>
                <a:spcPct val="20000"/>
              </a:spcBef>
            </a:pPr>
            <a:r>
              <a:rPr lang="en-US" sz="2400" b="1">
                <a:latin typeface="Arial" pitchFamily="-1" charset="0"/>
              </a:rPr>
              <a:t>	Mercury</a:t>
            </a:r>
          </a:p>
          <a:p>
            <a:pPr marL="1260475" indent="-1260475">
              <a:spcBef>
                <a:spcPct val="20000"/>
              </a:spcBef>
            </a:pPr>
            <a:r>
              <a:rPr lang="en-US" sz="2400" b="1">
                <a:latin typeface="Arial" pitchFamily="-1" charset="0"/>
              </a:rPr>
              <a:t>	Chronic hemodialysis</a:t>
            </a:r>
          </a:p>
          <a:p>
            <a:pPr marL="1260475" indent="-1260475">
              <a:spcBef>
                <a:spcPct val="20000"/>
              </a:spcBef>
            </a:pPr>
            <a:r>
              <a:rPr lang="en-US" sz="2400" b="1">
                <a:latin typeface="Arial" pitchFamily="-1" charset="0"/>
              </a:rPr>
              <a:t>	Amniocentesis</a:t>
            </a:r>
          </a:p>
          <a:p>
            <a:pPr marL="1260475" indent="-1260475">
              <a:spcBef>
                <a:spcPct val="20000"/>
              </a:spcBef>
            </a:pPr>
            <a:r>
              <a:rPr lang="en-US" sz="2400" b="1">
                <a:latin typeface="Arial" pitchFamily="-1" charset="0"/>
              </a:rPr>
              <a:t>	Human Subjects</a:t>
            </a:r>
          </a:p>
          <a:p>
            <a:pPr marL="1260475" indent="-1260475">
              <a:spcBef>
                <a:spcPct val="20000"/>
              </a:spcBef>
            </a:pPr>
            <a:r>
              <a:rPr lang="en-US" sz="2400" b="1">
                <a:latin typeface="Arial" pitchFamily="-1" charset="0"/>
              </a:rPr>
              <a:t>	Informed consent, IRB’s, Helsinki Declaration adopted</a:t>
            </a:r>
          </a:p>
          <a:p>
            <a:pPr marL="1260475" indent="-1260475">
              <a:spcBef>
                <a:spcPct val="20000"/>
              </a:spcBef>
              <a:buFontTx/>
              <a:buAutoNum type="arabicPlain" startAt="1952"/>
            </a:pPr>
            <a:endParaRPr lang="en-US" sz="2400" b="1">
              <a:latin typeface="Arial" pitchFamily="-1" charset="0"/>
            </a:endParaRPr>
          </a:p>
        </p:txBody>
      </p:sp>
      <p:sp>
        <p:nvSpPr>
          <p:cNvPr id="105475" name="Rectangle 5"/>
          <p:cNvSpPr>
            <a:spLocks noChangeArrowheads="1"/>
          </p:cNvSpPr>
          <p:nvPr/>
        </p:nvSpPr>
        <p:spPr bwMode="auto">
          <a:xfrm>
            <a:off x="1600200" y="136525"/>
            <a:ext cx="6096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4000" b="1">
                <a:solidFill>
                  <a:srgbClr val="0000FF"/>
                </a:solidFill>
                <a:latin typeface="Arial" pitchFamily="-1" charset="0"/>
              </a:rPr>
              <a:t>Ethics and Science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1066800" y="1143000"/>
            <a:ext cx="8153400" cy="4032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marL="971550" indent="-971550">
              <a:spcBef>
                <a:spcPct val="20000"/>
              </a:spcBef>
            </a:pPr>
            <a:r>
              <a:rPr lang="en-US" sz="2400" b="1">
                <a:latin typeface="Arial" pitchFamily="-1" charset="0"/>
              </a:rPr>
              <a:t>70’s  - Hastings Center founded, bioethics defined, Tuskegee noticed, Belmont Report (3 principles), Genentech Inc. founded, awareness of FAS, sensitivity of developing CNS</a:t>
            </a:r>
          </a:p>
          <a:p>
            <a:pPr marL="971550" indent="-971550">
              <a:spcBef>
                <a:spcPct val="20000"/>
              </a:spcBef>
            </a:pPr>
            <a:r>
              <a:rPr lang="en-US" sz="2400" b="1">
                <a:latin typeface="Arial" pitchFamily="-1" charset="0"/>
              </a:rPr>
              <a:t>80’s  - Recombinant microorganism could be patented, lead is harmful to developing brain</a:t>
            </a:r>
          </a:p>
          <a:p>
            <a:pPr marL="971550" indent="-971550">
              <a:spcBef>
                <a:spcPct val="20000"/>
              </a:spcBef>
            </a:pPr>
            <a:r>
              <a:rPr lang="en-US" sz="2400" b="1">
                <a:latin typeface="Arial" pitchFamily="-1" charset="0"/>
              </a:rPr>
              <a:t>90’s  - molecular biology, sequencing of human genome (other species), Jurassic Park</a:t>
            </a:r>
          </a:p>
          <a:p>
            <a:pPr marL="971550" indent="-971550">
              <a:spcBef>
                <a:spcPct val="20000"/>
              </a:spcBef>
            </a:pPr>
            <a:r>
              <a:rPr lang="en-US" sz="2400" b="1">
                <a:latin typeface="Arial" pitchFamily="-1" charset="0"/>
              </a:rPr>
              <a:t>00’s  - US stem cell research restricted</a:t>
            </a:r>
          </a:p>
          <a:p>
            <a:pPr marL="971550" indent="-971550">
              <a:spcBef>
                <a:spcPct val="20000"/>
              </a:spcBef>
            </a:pPr>
            <a:r>
              <a:rPr lang="en-US" sz="2400" b="1">
                <a:latin typeface="Arial" pitchFamily="-1" charset="0"/>
              </a:rPr>
              <a:t>03     - Human cloned?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76200"/>
            <a:ext cx="5943600" cy="701675"/>
          </a:xfrm>
          <a:noFill/>
        </p:spPr>
        <p:txBody>
          <a:bodyPr/>
          <a:lstStyle/>
          <a:p>
            <a:pPr eaLnBrk="1" hangingPunct="1"/>
            <a:r>
              <a:rPr lang="en-US" sz="4000"/>
              <a:t>Ethics and Science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4"/>
          <p:cNvSpPr>
            <a:spLocks noChangeArrowheads="1"/>
          </p:cNvSpPr>
          <p:nvPr/>
        </p:nvSpPr>
        <p:spPr bwMode="auto">
          <a:xfrm>
            <a:off x="3505200" y="2444750"/>
            <a:ext cx="5486400" cy="2279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latin typeface="Arial" pitchFamily="-1" charset="0"/>
              </a:rPr>
              <a:t>"A thing is right when it tends to preserve the integrity, stability, and beauty of the biotic community. It is wrong when it tends otherwise." - Aldo Leopold, 1949, </a:t>
            </a:r>
            <a:r>
              <a:rPr lang="en-US" sz="2400" b="1" i="1">
                <a:latin typeface="Arial" pitchFamily="-1" charset="0"/>
              </a:rPr>
              <a:t>A Sand County Almanac</a:t>
            </a:r>
            <a:r>
              <a:rPr lang="en-US" sz="2400" b="1">
                <a:latin typeface="Arial" pitchFamily="-1" charset="0"/>
              </a:rPr>
              <a:t> </a:t>
            </a:r>
          </a:p>
        </p:txBody>
      </p:sp>
      <p:sp>
        <p:nvSpPr>
          <p:cNvPr id="109571" name="Rectangle 5"/>
          <p:cNvSpPr>
            <a:spLocks noChangeArrowheads="1"/>
          </p:cNvSpPr>
          <p:nvPr/>
        </p:nvSpPr>
        <p:spPr bwMode="auto">
          <a:xfrm>
            <a:off x="1200150" y="196850"/>
            <a:ext cx="8401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3600" b="1">
                <a:solidFill>
                  <a:srgbClr val="0000FF"/>
                </a:solidFill>
                <a:latin typeface="Arial" pitchFamily="-1" charset="0"/>
              </a:rPr>
              <a:t>The First Bioethicist</a:t>
            </a:r>
            <a:endParaRPr lang="en-US" sz="4000" b="1">
              <a:solidFill>
                <a:srgbClr val="0000FF"/>
              </a:solidFill>
              <a:latin typeface="Arial" pitchFamily="-1" charset="0"/>
            </a:endParaRPr>
          </a:p>
        </p:txBody>
      </p:sp>
      <p:pic>
        <p:nvPicPr>
          <p:cNvPr id="109572" name="Picture 6" descr="ald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066800"/>
            <a:ext cx="33750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3" name="Text Box 7"/>
          <p:cNvSpPr txBox="1">
            <a:spLocks noChangeArrowheads="1"/>
          </p:cNvSpPr>
          <p:nvPr/>
        </p:nvSpPr>
        <p:spPr bwMode="auto">
          <a:xfrm>
            <a:off x="152400" y="6003925"/>
            <a:ext cx="3360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1">
                <a:solidFill>
                  <a:schemeClr val="tx2"/>
                </a:solidFill>
                <a:latin typeface="Arial" pitchFamily="-1" charset="0"/>
              </a:rPr>
              <a:t>---------- 1887 - 1948 ----------</a:t>
            </a:r>
          </a:p>
        </p:txBody>
      </p:sp>
      <p:sp>
        <p:nvSpPr>
          <p:cNvPr id="109574" name="Text Box 8"/>
          <p:cNvSpPr txBox="1">
            <a:spLocks noChangeArrowheads="1"/>
          </p:cNvSpPr>
          <p:nvPr/>
        </p:nvSpPr>
        <p:spPr bwMode="auto">
          <a:xfrm>
            <a:off x="4267200" y="1233488"/>
            <a:ext cx="408463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4800" b="1">
                <a:latin typeface="Arial" pitchFamily="-1" charset="0"/>
              </a:rPr>
              <a:t>Aldo Leopold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4"/>
          <p:cNvSpPr>
            <a:spLocks noChangeArrowheads="1"/>
          </p:cNvSpPr>
          <p:nvPr/>
        </p:nvSpPr>
        <p:spPr bwMode="auto">
          <a:xfrm>
            <a:off x="1219200" y="1968500"/>
            <a:ext cx="6705600" cy="3136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>
                <a:latin typeface="Arial" pitchFamily="-1" charset="0"/>
              </a:rPr>
              <a:t>“An ethic, ecologically, is a limitation on freedom of action in the struggle for existence”</a:t>
            </a:r>
          </a:p>
          <a:p>
            <a:pPr algn="ctr"/>
            <a:r>
              <a:rPr lang="en-US" sz="4000" b="1">
                <a:latin typeface="Arial" pitchFamily="-1" charset="0"/>
              </a:rPr>
              <a:t>Aldo Leopold</a:t>
            </a:r>
          </a:p>
        </p:txBody>
      </p:sp>
      <p:sp>
        <p:nvSpPr>
          <p:cNvPr id="111619" name="Rectangle 5"/>
          <p:cNvSpPr>
            <a:spLocks noChangeArrowheads="1"/>
          </p:cNvSpPr>
          <p:nvPr/>
        </p:nvSpPr>
        <p:spPr bwMode="auto">
          <a:xfrm>
            <a:off x="1276350" y="196850"/>
            <a:ext cx="8401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3600" b="1">
                <a:solidFill>
                  <a:srgbClr val="0000FF"/>
                </a:solidFill>
                <a:latin typeface="Arial" pitchFamily="-1" charset="0"/>
              </a:rPr>
              <a:t>Limits on Freedom</a:t>
            </a:r>
            <a:endParaRPr lang="en-US" sz="4000" b="1">
              <a:solidFill>
                <a:srgbClr val="0000FF"/>
              </a:solidFill>
              <a:latin typeface="Arial" pitchFamily="-1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4" descr="Garrett Hardin &amp; wif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914400"/>
            <a:ext cx="4267200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7" name="Rectangle 5"/>
          <p:cNvSpPr>
            <a:spLocks noChangeArrowheads="1"/>
          </p:cNvSpPr>
          <p:nvPr/>
        </p:nvSpPr>
        <p:spPr bwMode="auto">
          <a:xfrm>
            <a:off x="1143000" y="196850"/>
            <a:ext cx="701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3600" b="1">
                <a:solidFill>
                  <a:srgbClr val="0000FF"/>
                </a:solidFill>
                <a:latin typeface="Arial" pitchFamily="-1" charset="0"/>
              </a:rPr>
              <a:t>“The Commons”</a:t>
            </a:r>
          </a:p>
        </p:txBody>
      </p:sp>
      <p:pic>
        <p:nvPicPr>
          <p:cNvPr id="113668" name="Picture 6" descr="pastu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3783013"/>
            <a:ext cx="4191000" cy="284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9" name="Picture 7" descr="jjessup-wv-pasture-in-spri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633538"/>
            <a:ext cx="4724400" cy="331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70" name="Text Box 8"/>
          <p:cNvSpPr txBox="1">
            <a:spLocks noChangeArrowheads="1"/>
          </p:cNvSpPr>
          <p:nvPr/>
        </p:nvSpPr>
        <p:spPr bwMode="auto">
          <a:xfrm>
            <a:off x="0" y="5029200"/>
            <a:ext cx="48942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buFont typeface="Wingdings" pitchFamily="-1" charset="2"/>
              <a:buNone/>
            </a:pPr>
            <a:r>
              <a:rPr lang="en-US" sz="2400" b="1">
                <a:solidFill>
                  <a:schemeClr val="tx2"/>
                </a:solidFill>
                <a:latin typeface="Arial" pitchFamily="-1" charset="0"/>
              </a:rPr>
              <a:t>The Tragedy of the Commons</a:t>
            </a:r>
          </a:p>
          <a:p>
            <a:pPr eaLnBrk="1" hangingPunct="1">
              <a:buFont typeface="Wingdings" pitchFamily="-1" charset="2"/>
              <a:buNone/>
            </a:pPr>
            <a:r>
              <a:rPr lang="en-US" sz="2400" b="1">
                <a:solidFill>
                  <a:schemeClr val="tx2"/>
                </a:solidFill>
                <a:latin typeface="Arial" pitchFamily="-1" charset="0"/>
              </a:rPr>
              <a:t>By Garrett Hardin, Science, 1968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4"/>
          <p:cNvSpPr>
            <a:spLocks noChangeArrowheads="1"/>
          </p:cNvSpPr>
          <p:nvPr/>
        </p:nvSpPr>
        <p:spPr bwMode="auto">
          <a:xfrm>
            <a:off x="1219200" y="196850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3600" b="1">
                <a:solidFill>
                  <a:srgbClr val="0000FF"/>
                </a:solidFill>
                <a:latin typeface="Arial" pitchFamily="-1" charset="0"/>
              </a:rPr>
              <a:t>Technical Solutions</a:t>
            </a:r>
          </a:p>
        </p:txBody>
      </p:sp>
      <p:sp>
        <p:nvSpPr>
          <p:cNvPr id="115715" name="Text Box 5"/>
          <p:cNvSpPr txBox="1">
            <a:spLocks noChangeArrowheads="1"/>
          </p:cNvSpPr>
          <p:nvPr/>
        </p:nvSpPr>
        <p:spPr bwMode="auto">
          <a:xfrm>
            <a:off x="838200" y="1600200"/>
            <a:ext cx="73152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buFont typeface="Wingdings" pitchFamily="-1" charset="2"/>
              <a:buNone/>
            </a:pPr>
            <a:r>
              <a:rPr lang="en-US" sz="4000" b="1">
                <a:solidFill>
                  <a:srgbClr val="0000FF"/>
                </a:solidFill>
                <a:latin typeface="Arial" pitchFamily="-1" charset="0"/>
              </a:rPr>
              <a:t>“It is our considered professional judgment that this dilemma has no technical solution.”</a:t>
            </a:r>
          </a:p>
          <a:p>
            <a:pPr algn="ctr" eaLnBrk="1" hangingPunct="1">
              <a:buFont typeface="Wingdings" pitchFamily="-1" charset="2"/>
              <a:buNone/>
            </a:pPr>
            <a:endParaRPr lang="en-US" sz="4000" b="1">
              <a:solidFill>
                <a:srgbClr val="0000FF"/>
              </a:solidFill>
              <a:latin typeface="Arial" pitchFamily="-1" charset="0"/>
            </a:endParaRPr>
          </a:p>
          <a:p>
            <a:pPr algn="ctr" eaLnBrk="1" hangingPunct="1">
              <a:buFont typeface="Wingdings" pitchFamily="-1" charset="2"/>
              <a:buNone/>
            </a:pPr>
            <a:r>
              <a:rPr lang="en-US" sz="2800" b="1">
                <a:solidFill>
                  <a:srgbClr val="0000FF"/>
                </a:solidFill>
                <a:latin typeface="Arial" pitchFamily="-1" charset="0"/>
              </a:rPr>
              <a:t>The Tragedy of the Commons</a:t>
            </a:r>
          </a:p>
          <a:p>
            <a:pPr algn="ctr" eaLnBrk="1" hangingPunct="1">
              <a:buFont typeface="Wingdings" pitchFamily="-1" charset="2"/>
              <a:buNone/>
            </a:pPr>
            <a:r>
              <a:rPr lang="en-US" sz="2800" b="1">
                <a:solidFill>
                  <a:srgbClr val="0000FF"/>
                </a:solidFill>
                <a:latin typeface="Arial" pitchFamily="-1" charset="0"/>
              </a:rPr>
              <a:t>By Garrett Hardin, Science, 1968</a:t>
            </a:r>
          </a:p>
          <a:p>
            <a:pPr eaLnBrk="1" hangingPunct="1">
              <a:buFont typeface="Wingdings" pitchFamily="-1" charset="2"/>
              <a:buNone/>
            </a:pPr>
            <a:endParaRPr lang="en-US" sz="1600" b="1">
              <a:solidFill>
                <a:schemeClr val="tx2"/>
              </a:solidFill>
              <a:latin typeface="Arial" pitchFamily="-1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3429000" y="2673350"/>
            <a:ext cx="5486400" cy="2279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latin typeface="Arial" pitchFamily="-1" charset="0"/>
              </a:rPr>
              <a:t>"Biology combined with diverse humanistic knowledge forging a science that sets a system of medical and environmental priorities for acceptable survival.“</a:t>
            </a:r>
          </a:p>
          <a:p>
            <a:pPr algn="ctr"/>
            <a:r>
              <a:rPr lang="en-US" sz="2400" b="1" i="1">
                <a:latin typeface="Arial" pitchFamily="-1" charset="0"/>
              </a:rPr>
              <a:t>Global Bioethics </a:t>
            </a:r>
            <a:r>
              <a:rPr lang="en-US" sz="2400" b="1">
                <a:latin typeface="Arial" pitchFamily="-1" charset="0"/>
              </a:rPr>
              <a:t>(1988)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30200" y="76200"/>
            <a:ext cx="8401050" cy="762000"/>
          </a:xfrm>
          <a:noFill/>
        </p:spPr>
        <p:txBody>
          <a:bodyPr/>
          <a:lstStyle/>
          <a:p>
            <a:pPr eaLnBrk="1" hangingPunct="1"/>
            <a:r>
              <a:rPr lang="en-US" b="0"/>
              <a:t>Bioethics</a:t>
            </a:r>
            <a:endParaRPr lang="en-US" sz="4000"/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633413" y="5775325"/>
            <a:ext cx="30241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1">
                <a:solidFill>
                  <a:schemeClr val="tx2"/>
                </a:solidFill>
                <a:latin typeface="Arial" pitchFamily="-1" charset="0"/>
              </a:rPr>
              <a:t>-------- 1911 - 2001 --------</a:t>
            </a:r>
          </a:p>
        </p:txBody>
      </p:sp>
      <p:pic>
        <p:nvPicPr>
          <p:cNvPr id="117765" name="Picture 5" descr="pot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3575" y="1371600"/>
            <a:ext cx="29940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3657600" y="1568450"/>
            <a:ext cx="5148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3600" b="1">
                <a:solidFill>
                  <a:schemeClr val="tx2"/>
                </a:solidFill>
                <a:latin typeface="Arial" pitchFamily="-1" charset="0"/>
              </a:rPr>
              <a:t>Van Rensselaer Potter</a:t>
            </a:r>
            <a:r>
              <a:rPr lang="en-US" sz="3200" b="1">
                <a:solidFill>
                  <a:schemeClr val="tx2"/>
                </a:solidFill>
                <a:latin typeface="Arial" pitchFamily="-1" charset="0"/>
              </a:rPr>
              <a:t> 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4150"/>
            <a:ext cx="7997825" cy="609600"/>
          </a:xfrm>
        </p:spPr>
        <p:txBody>
          <a:bodyPr/>
          <a:lstStyle/>
          <a:p>
            <a:pPr eaLnBrk="1" hangingPunct="1"/>
            <a:r>
              <a:rPr lang="en-US" sz="3400" b="1"/>
              <a:t>Decision Making – Causal Inferences</a:t>
            </a:r>
          </a:p>
        </p:txBody>
      </p:sp>
      <p:pic>
        <p:nvPicPr>
          <p:cNvPr id="119811" name="Picture 13" descr="thinker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38450" y="1295400"/>
            <a:ext cx="34861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990600" y="1600200"/>
            <a:ext cx="8153400" cy="4530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20000"/>
              </a:spcBef>
            </a:pPr>
            <a:r>
              <a:rPr lang="en-US" sz="2800" b="1">
                <a:latin typeface="Arial" pitchFamily="-1" charset="0"/>
                <a:ea typeface="Times New Roman" pitchFamily="-1" charset="0"/>
                <a:cs typeface="Times New Roman" pitchFamily="-1" charset="0"/>
              </a:rPr>
              <a:t>"All scientific work is incomplete - whether it be observational or experimental. All scientific work is liable to be upset or modified by advancing knowledge. That does not confer upon us a freedom to ignore the knowledge we already have or postpone the action that it appears to demand at a given time. " </a:t>
            </a:r>
          </a:p>
          <a:p>
            <a:pPr marL="457200" indent="-457200">
              <a:spcBef>
                <a:spcPct val="20000"/>
              </a:spcBef>
            </a:pPr>
            <a:endParaRPr lang="en-US" sz="2800" b="1">
              <a:latin typeface="Arial" pitchFamily="-1" charset="0"/>
              <a:ea typeface="Times New Roman" pitchFamily="-1" charset="0"/>
              <a:cs typeface="Times New Roman" pitchFamily="-1" charset="0"/>
            </a:endParaRPr>
          </a:p>
          <a:p>
            <a:pPr marL="457200" indent="-457200">
              <a:spcBef>
                <a:spcPct val="20000"/>
              </a:spcBef>
            </a:pPr>
            <a:r>
              <a:rPr lang="en-US" sz="2800" b="1">
                <a:latin typeface="Arial" pitchFamily="-1" charset="0"/>
                <a:ea typeface="Times New Roman" pitchFamily="-1" charset="0"/>
                <a:cs typeface="Times New Roman" pitchFamily="-1" charset="0"/>
              </a:rPr>
              <a:t> Sir Austin Bradford Hill (1965)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230188"/>
            <a:ext cx="6248400" cy="579437"/>
          </a:xfrm>
        </p:spPr>
        <p:txBody>
          <a:bodyPr/>
          <a:lstStyle/>
          <a:p>
            <a:pPr eaLnBrk="1" hangingPunct="1"/>
            <a:r>
              <a:rPr lang="en-US" sz="3200" b="1">
                <a:ea typeface="Times New Roman" pitchFamily="-1" charset="0"/>
                <a:cs typeface="Times New Roman" pitchFamily="-1" charset="0"/>
              </a:rPr>
              <a:t>Sir Austin Bradford Hill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34034"/>
            <a:ext cx="8839200" cy="646331"/>
          </a:xfrm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chemeClr val="tx1"/>
                </a:solidFill>
              </a:rPr>
              <a:t>A Small Dose of Toxicology 3rd Edition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066800" y="5715000"/>
            <a:ext cx="701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20000"/>
              </a:spcBef>
              <a:buFont typeface="Wingdings" charset="2"/>
              <a:buNone/>
            </a:pPr>
            <a:r>
              <a:rPr lang="en-US" sz="2400" b="1" dirty="0"/>
              <a:t>See: </a:t>
            </a:r>
            <a:r>
              <a:rPr lang="en-US" sz="2400" b="1" dirty="0" err="1"/>
              <a:t>www.asmalldoseoftoxicology.org</a:t>
            </a:r>
            <a:endParaRPr lang="en-US" sz="2400" b="1" dirty="0"/>
          </a:p>
        </p:txBody>
      </p:sp>
      <p:pic>
        <p:nvPicPr>
          <p:cNvPr id="5" name="Picture 4" descr="SD new cov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219200"/>
            <a:ext cx="3200400" cy="426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400" y="1447800"/>
            <a:ext cx="327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Free e-book</a:t>
            </a:r>
          </a:p>
          <a:p>
            <a:r>
              <a:rPr lang="en-US" sz="2800" b="1" dirty="0">
                <a:solidFill>
                  <a:srgbClr val="000000"/>
                </a:solidFill>
              </a:rPr>
              <a:t>Healthy World Press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38800" y="3263205"/>
            <a:ext cx="327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PDF and </a:t>
            </a:r>
            <a:r>
              <a:rPr lang="en-US" sz="2800" b="1">
                <a:solidFill>
                  <a:srgbClr val="000000"/>
                </a:solidFill>
              </a:rPr>
              <a:t>Power- power slides </a:t>
            </a:r>
            <a:r>
              <a:rPr lang="en-US" sz="2800" b="1" dirty="0">
                <a:solidFill>
                  <a:srgbClr val="000000"/>
                </a:solidFill>
              </a:rPr>
              <a:t>for each </a:t>
            </a:r>
            <a:r>
              <a:rPr lang="en-US" sz="2800" b="1">
                <a:solidFill>
                  <a:srgbClr val="000000"/>
                </a:solidFill>
              </a:rPr>
              <a:t>of   </a:t>
            </a:r>
          </a:p>
          <a:p>
            <a:r>
              <a:rPr lang="en-US" sz="2800" b="1">
                <a:solidFill>
                  <a:srgbClr val="000000"/>
                </a:solidFill>
              </a:rPr>
              <a:t>29 </a:t>
            </a:r>
            <a:r>
              <a:rPr lang="en-US" sz="2800" b="1" dirty="0">
                <a:solidFill>
                  <a:srgbClr val="000000"/>
                </a:solidFill>
              </a:rPr>
              <a:t>Chapters</a:t>
            </a:r>
          </a:p>
        </p:txBody>
      </p:sp>
    </p:spTree>
    <p:extLst>
      <p:ext uri="{BB962C8B-B14F-4D97-AF65-F5344CB8AC3E}">
        <p14:creationId xmlns:p14="http://schemas.microsoft.com/office/powerpoint/2010/main" val="2744562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1371600" y="1524000"/>
            <a:ext cx="7696200" cy="4618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20000"/>
              </a:spcBef>
              <a:buFontTx/>
              <a:buAutoNum type="arabicPeriod"/>
            </a:pPr>
            <a:r>
              <a:rPr lang="en-US" sz="2800" b="1">
                <a:latin typeface="Arial" pitchFamily="-1" charset="0"/>
                <a:ea typeface="Times New Roman" pitchFamily="-1" charset="0"/>
                <a:cs typeface="Times New Roman" pitchFamily="-1" charset="0"/>
              </a:rPr>
              <a:t>Strength of association </a:t>
            </a:r>
          </a:p>
          <a:p>
            <a:pPr marL="457200" indent="-457200">
              <a:spcBef>
                <a:spcPct val="20000"/>
              </a:spcBef>
              <a:buFontTx/>
              <a:buAutoNum type="arabicPeriod"/>
            </a:pPr>
            <a:r>
              <a:rPr lang="en-US" sz="2800" b="1">
                <a:latin typeface="Arial" pitchFamily="-1" charset="0"/>
                <a:ea typeface="Times New Roman" pitchFamily="-1" charset="0"/>
                <a:cs typeface="Times New Roman" pitchFamily="-1" charset="0"/>
              </a:rPr>
              <a:t>Consistency of findings</a:t>
            </a:r>
          </a:p>
          <a:p>
            <a:pPr marL="457200" indent="-457200">
              <a:spcBef>
                <a:spcPct val="20000"/>
              </a:spcBef>
              <a:buFontTx/>
              <a:buAutoNum type="arabicPeriod"/>
            </a:pPr>
            <a:r>
              <a:rPr lang="en-US" sz="2800" b="1">
                <a:latin typeface="Arial" pitchFamily="-1" charset="0"/>
                <a:ea typeface="Times New Roman" pitchFamily="-1" charset="0"/>
                <a:cs typeface="Times New Roman" pitchFamily="-1" charset="0"/>
              </a:rPr>
              <a:t>Biological gradient</a:t>
            </a:r>
          </a:p>
          <a:p>
            <a:pPr marL="457200" indent="-457200">
              <a:spcBef>
                <a:spcPct val="20000"/>
              </a:spcBef>
              <a:buFontTx/>
              <a:buAutoNum type="arabicPeriod"/>
            </a:pPr>
            <a:r>
              <a:rPr lang="en-US" sz="2800" b="1">
                <a:latin typeface="Arial" pitchFamily="-1" charset="0"/>
                <a:ea typeface="Times New Roman" pitchFamily="-1" charset="0"/>
                <a:cs typeface="Times New Roman" pitchFamily="-1" charset="0"/>
              </a:rPr>
              <a:t>Temporal sequence </a:t>
            </a:r>
          </a:p>
          <a:p>
            <a:pPr marL="457200" indent="-457200">
              <a:spcBef>
                <a:spcPct val="20000"/>
              </a:spcBef>
              <a:buFontTx/>
              <a:buAutoNum type="arabicPeriod"/>
            </a:pPr>
            <a:r>
              <a:rPr lang="en-US" sz="2800" b="1">
                <a:latin typeface="Arial" pitchFamily="-1" charset="0"/>
                <a:ea typeface="Times New Roman" pitchFamily="-1" charset="0"/>
                <a:cs typeface="Times New Roman" pitchFamily="-1" charset="0"/>
              </a:rPr>
              <a:t>Biologic or theoretical plausibility</a:t>
            </a:r>
          </a:p>
          <a:p>
            <a:pPr marL="457200" indent="-457200">
              <a:spcBef>
                <a:spcPct val="20000"/>
              </a:spcBef>
              <a:buFontTx/>
              <a:buAutoNum type="arabicPeriod"/>
            </a:pPr>
            <a:r>
              <a:rPr lang="en-US" sz="2800" b="1">
                <a:latin typeface="Arial" pitchFamily="-1" charset="0"/>
                <a:ea typeface="Times New Roman" pitchFamily="-1" charset="0"/>
                <a:cs typeface="Times New Roman" pitchFamily="-1" charset="0"/>
              </a:rPr>
              <a:t>Coherence with established knowledge </a:t>
            </a:r>
          </a:p>
          <a:p>
            <a:pPr marL="457200" indent="-457200">
              <a:spcBef>
                <a:spcPct val="20000"/>
              </a:spcBef>
              <a:buFontTx/>
              <a:buAutoNum type="arabicPeriod"/>
            </a:pPr>
            <a:r>
              <a:rPr lang="en-US" sz="2800" b="1">
                <a:latin typeface="Arial" pitchFamily="-1" charset="0"/>
                <a:ea typeface="Times New Roman" pitchFamily="-1" charset="0"/>
                <a:cs typeface="Times New Roman" pitchFamily="-1" charset="0"/>
              </a:rPr>
              <a:t>Specificity of association</a:t>
            </a:r>
          </a:p>
          <a:p>
            <a:pPr marL="457200" indent="-457200">
              <a:spcBef>
                <a:spcPct val="20000"/>
              </a:spcBef>
            </a:pPr>
            <a:endParaRPr lang="en-US" sz="2800" b="1">
              <a:latin typeface="Arial" pitchFamily="-1" charset="0"/>
              <a:ea typeface="Times New Roman" pitchFamily="-1" charset="0"/>
              <a:cs typeface="Times New Roman" pitchFamily="-1" charset="0"/>
            </a:endParaRPr>
          </a:p>
          <a:p>
            <a:pPr marL="457200" indent="-457200">
              <a:spcBef>
                <a:spcPct val="20000"/>
              </a:spcBef>
            </a:pPr>
            <a:r>
              <a:rPr lang="en-US" sz="2800" b="1">
                <a:latin typeface="Arial" pitchFamily="-1" charset="0"/>
                <a:ea typeface="Times New Roman" pitchFamily="-1" charset="0"/>
                <a:cs typeface="Times New Roman" pitchFamily="-1" charset="0"/>
              </a:rPr>
              <a:t> Sir Austin Bradford Hill (1965)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230188"/>
            <a:ext cx="6553200" cy="579437"/>
          </a:xfrm>
        </p:spPr>
        <p:txBody>
          <a:bodyPr/>
          <a:lstStyle/>
          <a:p>
            <a:pPr eaLnBrk="1" hangingPunct="1"/>
            <a:r>
              <a:rPr lang="en-US" sz="3200" b="1">
                <a:ea typeface="Times New Roman" pitchFamily="-1" charset="0"/>
                <a:cs typeface="Times New Roman" pitchFamily="-1" charset="0"/>
              </a:rPr>
              <a:t>Determining Causation</a:t>
            </a:r>
            <a:r>
              <a:rPr lang="en-US" sz="3200" b="1">
                <a:solidFill>
                  <a:schemeClr val="tx1"/>
                </a:solidFill>
                <a:ea typeface="Times New Roman" pitchFamily="-1" charset="0"/>
                <a:cs typeface="Times New Roman" pitchFamily="-1" charset="0"/>
              </a:rPr>
              <a:t> 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Legal Implications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-1" charset="2"/>
              <a:buChar char="Ø"/>
            </a:pPr>
            <a:r>
              <a:rPr lang="en-US"/>
              <a:t>Often legal and financial implications:</a:t>
            </a:r>
          </a:p>
          <a:p>
            <a:pPr lvl="1" eaLnBrk="1" hangingPunct="1"/>
            <a:r>
              <a:rPr lang="en-US"/>
              <a:t>Agent Orange compensation </a:t>
            </a:r>
          </a:p>
          <a:p>
            <a:pPr lvl="1" eaLnBrk="1" hangingPunct="1"/>
            <a:r>
              <a:rPr lang="en-US"/>
              <a:t>Breast implants</a:t>
            </a:r>
          </a:p>
          <a:p>
            <a:pPr lvl="1" eaLnBrk="1" hangingPunct="1"/>
            <a:r>
              <a:rPr lang="en-US"/>
              <a:t>Other toxic torts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219200" y="1600200"/>
            <a:ext cx="7464425" cy="4267200"/>
          </a:xfrm>
          <a:noFill/>
        </p:spPr>
        <p:txBody>
          <a:bodyPr/>
          <a:lstStyle/>
          <a:p>
            <a:pPr marL="552450" indent="-552450" eaLnBrk="1" hangingPunct="1">
              <a:spcBef>
                <a:spcPct val="35000"/>
              </a:spcBef>
            </a:pPr>
            <a:r>
              <a:rPr lang="en-US"/>
              <a:t>By academic freedom I understand the right to search for truth and to publish and teach what one holds to be true.</a:t>
            </a:r>
          </a:p>
          <a:p>
            <a:pPr marL="552450" indent="-552450" eaLnBrk="1" hangingPunct="1">
              <a:spcBef>
                <a:spcPct val="35000"/>
              </a:spcBef>
            </a:pPr>
            <a:r>
              <a:rPr lang="en-US"/>
              <a:t>This right implies also a duty: one must not conceal any part of what one has recognized to be true. </a:t>
            </a:r>
          </a:p>
          <a:p>
            <a:pPr marL="552450" indent="-552450" eaLnBrk="1" hangingPunct="1">
              <a:spcBef>
                <a:spcPct val="35000"/>
              </a:spcBef>
            </a:pPr>
            <a:r>
              <a:rPr lang="en-US" b="1"/>
              <a:t>Albert Einstein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2286000"/>
            <a:ext cx="7313612" cy="3656013"/>
          </a:xfrm>
        </p:spPr>
        <p:txBody>
          <a:bodyPr/>
          <a:lstStyle/>
          <a:p>
            <a:pPr algn="ctr" eaLnBrk="1" hangingPunct="1"/>
            <a:r>
              <a:rPr lang="en-US" sz="4400"/>
              <a:t>BASIC PRINCIPLES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Basic Principles</a:t>
            </a:r>
          </a:p>
        </p:txBody>
      </p:sp>
      <p:pic>
        <p:nvPicPr>
          <p:cNvPr id="132099" name="Picture 4" descr="gir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066800"/>
            <a:ext cx="32226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0" name="Picture 5" descr="Lead ki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282043"/>
            <a:ext cx="4495800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36525"/>
            <a:ext cx="6096000" cy="698500"/>
          </a:xfrm>
          <a:noFill/>
        </p:spPr>
        <p:txBody>
          <a:bodyPr lIns="90488" tIns="44450" rIns="90488" bIns="44450" anchor="ctr"/>
          <a:lstStyle/>
          <a:p>
            <a:pPr eaLnBrk="1" hangingPunct="1"/>
            <a:r>
              <a:rPr lang="en-US" sz="4000"/>
              <a:t>Biomedical Ethics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3213" y="2243138"/>
            <a:ext cx="6907212" cy="2493962"/>
          </a:xfrm>
          <a:noFill/>
        </p:spPr>
        <p:txBody>
          <a:bodyPr lIns="90488" tIns="44450" rIns="90488" bIns="44450"/>
          <a:lstStyle/>
          <a:p>
            <a:pPr algn="ctr" eaLnBrk="1" hangingPunct="1">
              <a:lnSpc>
                <a:spcPct val="90000"/>
              </a:lnSpc>
            </a:pPr>
            <a:r>
              <a:rPr lang="en-US" sz="3700" b="1">
                <a:latin typeface="Arial" pitchFamily="-1" charset="0"/>
              </a:rPr>
              <a:t>Respect for Autonomy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3700" b="1">
                <a:latin typeface="Arial" pitchFamily="-1" charset="0"/>
              </a:rPr>
              <a:t>Nonmaleficence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3700" b="1">
                <a:latin typeface="Arial" pitchFamily="-1" charset="0"/>
              </a:rPr>
              <a:t>Beneficence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3700" b="1">
                <a:latin typeface="Arial" pitchFamily="-1" charset="0"/>
              </a:rPr>
              <a:t>Justice</a:t>
            </a:r>
          </a:p>
        </p:txBody>
      </p:sp>
      <p:sp>
        <p:nvSpPr>
          <p:cNvPr id="134148" name="Rectangle 4"/>
          <p:cNvSpPr>
            <a:spLocks noChangeArrowheads="1"/>
          </p:cNvSpPr>
          <p:nvPr/>
        </p:nvSpPr>
        <p:spPr bwMode="auto">
          <a:xfrm>
            <a:off x="900113" y="5594350"/>
            <a:ext cx="40767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Arial" pitchFamily="-1" charset="0"/>
              </a:rPr>
              <a:t>Beauchamp and Childress, 1994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36525"/>
            <a:ext cx="6248400" cy="698500"/>
          </a:xfrm>
          <a:noFill/>
        </p:spPr>
        <p:txBody>
          <a:bodyPr lIns="90488" tIns="44450" rIns="90488" bIns="44450" anchor="ctr"/>
          <a:lstStyle/>
          <a:p>
            <a:pPr eaLnBrk="1" hangingPunct="1"/>
            <a:r>
              <a:rPr lang="en-US" sz="4000" dirty="0"/>
              <a:t>Respect for Autonomy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524000"/>
            <a:ext cx="7010400" cy="4341813"/>
          </a:xfrm>
          <a:noFill/>
        </p:spPr>
        <p:txBody>
          <a:bodyPr lIns="90488" tIns="44450" rIns="90488" bIns="44450">
            <a:spAutoFit/>
          </a:bodyPr>
          <a:lstStyle/>
          <a:p>
            <a:pPr eaLnBrk="1" hangingPunct="1"/>
            <a:r>
              <a:rPr lang="en-US" sz="3300" b="1">
                <a:latin typeface="Arial" pitchFamily="-1" charset="0"/>
              </a:rPr>
              <a:t>B&amp;C – a norm of respecting the decision making capacities of autonomous persons</a:t>
            </a:r>
          </a:p>
          <a:p>
            <a:pPr lvl="1" eaLnBrk="1" hangingPunct="1"/>
            <a:r>
              <a:rPr lang="en-US" b="1">
                <a:latin typeface="Arial" pitchFamily="-1" charset="0"/>
              </a:rPr>
              <a:t>Support decisions of clients</a:t>
            </a:r>
          </a:p>
          <a:p>
            <a:pPr lvl="1" eaLnBrk="1" hangingPunct="1"/>
            <a:r>
              <a:rPr lang="en-US" b="1">
                <a:latin typeface="Arial" pitchFamily="-1" charset="0"/>
              </a:rPr>
              <a:t>No right or wrong</a:t>
            </a:r>
          </a:p>
          <a:p>
            <a:pPr lvl="1" eaLnBrk="1" hangingPunct="1"/>
            <a:r>
              <a:rPr lang="en-US" b="1">
                <a:latin typeface="Arial" pitchFamily="-1" charset="0"/>
              </a:rPr>
              <a:t>Optimal use of information</a:t>
            </a:r>
          </a:p>
          <a:p>
            <a:pPr lvl="1" eaLnBrk="1" hangingPunct="1"/>
            <a:r>
              <a:rPr lang="en-US" b="1">
                <a:latin typeface="Arial" pitchFamily="-1" charset="0"/>
              </a:rPr>
              <a:t>Education</a:t>
            </a:r>
          </a:p>
          <a:p>
            <a:pPr lvl="1" eaLnBrk="1" hangingPunct="1"/>
            <a:r>
              <a:rPr lang="en-US" b="1">
                <a:latin typeface="Arial" pitchFamily="-1" charset="0"/>
              </a:rPr>
              <a:t>Honesty – tell the facts</a:t>
            </a:r>
          </a:p>
          <a:p>
            <a:pPr lvl="1" eaLnBrk="1" hangingPunct="1"/>
            <a:r>
              <a:rPr lang="en-US" b="1">
                <a:latin typeface="Arial" pitchFamily="-1" charset="0"/>
              </a:rPr>
              <a:t>(not truth, not right or wrong)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34938"/>
            <a:ext cx="7620000" cy="698500"/>
          </a:xfrm>
          <a:noFill/>
        </p:spPr>
        <p:txBody>
          <a:bodyPr lIns="90488" tIns="44450" rIns="90488" bIns="44450" anchor="ctr"/>
          <a:lstStyle/>
          <a:p>
            <a:pPr eaLnBrk="1" hangingPunct="1"/>
            <a:r>
              <a:rPr lang="en-US" sz="4000"/>
              <a:t>Non-maleficence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3213" y="2346325"/>
            <a:ext cx="6907212" cy="2276475"/>
          </a:xfrm>
          <a:noFill/>
        </p:spPr>
        <p:txBody>
          <a:bodyPr lIns="90488" tIns="44450" rIns="90488" bIns="44450">
            <a:spAutoFit/>
          </a:bodyPr>
          <a:lstStyle/>
          <a:p>
            <a:pPr eaLnBrk="1" hangingPunct="1"/>
            <a:r>
              <a:rPr lang="en-US" sz="3700" b="1">
                <a:latin typeface="Arial" pitchFamily="-1" charset="0"/>
              </a:rPr>
              <a:t>B&amp;C – a norm of avoiding the causation of harm</a:t>
            </a:r>
          </a:p>
          <a:p>
            <a:pPr lvl="1" eaLnBrk="1" hangingPunct="1"/>
            <a:r>
              <a:rPr lang="en-US" sz="2900" b="1">
                <a:latin typeface="Arial" pitchFamily="-1" charset="0"/>
              </a:rPr>
              <a:t>Do no harm (the Hippocratic Oath)</a:t>
            </a:r>
          </a:p>
          <a:p>
            <a:pPr lvl="1" eaLnBrk="1" hangingPunct="1"/>
            <a:r>
              <a:rPr lang="en-US" sz="2900" b="1">
                <a:latin typeface="Arial" pitchFamily="-1" charset="0"/>
              </a:rPr>
              <a:t>Truth telling to avoid harm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36525"/>
            <a:ext cx="7772400" cy="698500"/>
          </a:xfrm>
          <a:noFill/>
        </p:spPr>
        <p:txBody>
          <a:bodyPr lIns="90488" tIns="44450" rIns="90488" bIns="44450" anchor="ctr"/>
          <a:lstStyle/>
          <a:p>
            <a:pPr eaLnBrk="1" hangingPunct="1"/>
            <a:r>
              <a:rPr lang="en-US" sz="4000"/>
              <a:t>Beneficence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524000"/>
            <a:ext cx="7772400" cy="3844925"/>
          </a:xfrm>
          <a:noFill/>
        </p:spPr>
        <p:txBody>
          <a:bodyPr lIns="90488" tIns="44450" rIns="90488" bIns="44450">
            <a:spAutoFit/>
          </a:bodyPr>
          <a:lstStyle/>
          <a:p>
            <a:pPr eaLnBrk="1" hangingPunct="1"/>
            <a:r>
              <a:rPr lang="en-US" sz="3700" b="1">
                <a:latin typeface="Arial" pitchFamily="-1" charset="0"/>
              </a:rPr>
              <a:t>B&amp;C – a group of norms for providing benefits and balancing benefits against risks and cost</a:t>
            </a:r>
          </a:p>
          <a:p>
            <a:pPr lvl="1" eaLnBrk="1" hangingPunct="1"/>
            <a:r>
              <a:rPr lang="en-US" sz="2900" b="1">
                <a:latin typeface="Arial" pitchFamily="-1" charset="0"/>
              </a:rPr>
              <a:t>Do good</a:t>
            </a:r>
          </a:p>
          <a:p>
            <a:pPr lvl="1" eaLnBrk="1" hangingPunct="1"/>
            <a:r>
              <a:rPr lang="en-US" sz="2900" b="1">
                <a:latin typeface="Arial" pitchFamily="-1" charset="0"/>
              </a:rPr>
              <a:t>Golden rule of Christian tradition – do unto others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36525"/>
            <a:ext cx="7772400" cy="698500"/>
          </a:xfrm>
          <a:noFill/>
        </p:spPr>
        <p:txBody>
          <a:bodyPr lIns="90488" tIns="44450" rIns="90488" bIns="44450" anchor="ctr"/>
          <a:lstStyle/>
          <a:p>
            <a:pPr eaLnBrk="1" hangingPunct="1"/>
            <a:r>
              <a:rPr lang="en-US" sz="4000"/>
              <a:t>Justice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9588" y="1752600"/>
            <a:ext cx="6907212" cy="2840038"/>
          </a:xfrm>
          <a:noFill/>
        </p:spPr>
        <p:txBody>
          <a:bodyPr lIns="90488" tIns="44450" rIns="90488" bIns="44450">
            <a:spAutoFit/>
          </a:bodyPr>
          <a:lstStyle/>
          <a:p>
            <a:pPr eaLnBrk="1" hangingPunct="1"/>
            <a:r>
              <a:rPr lang="en-US" sz="3700" b="1">
                <a:latin typeface="Arial" pitchFamily="-1" charset="0"/>
              </a:rPr>
              <a:t>B&amp;C – a group of norms for distributing benefits, risks and cost </a:t>
            </a:r>
            <a:r>
              <a:rPr lang="en-US" sz="3700" b="1" u="sng">
                <a:latin typeface="Arial" pitchFamily="-1" charset="0"/>
              </a:rPr>
              <a:t>fairly</a:t>
            </a:r>
          </a:p>
          <a:p>
            <a:pPr lvl="1" eaLnBrk="1" hangingPunct="1"/>
            <a:r>
              <a:rPr lang="en-US" sz="2900" b="1">
                <a:latin typeface="Arial" pitchFamily="-1" charset="0"/>
              </a:rPr>
              <a:t>Equal Access</a:t>
            </a:r>
          </a:p>
          <a:p>
            <a:pPr lvl="1" eaLnBrk="1" hangingPunct="1"/>
            <a:r>
              <a:rPr lang="en-US" sz="2900" b="1">
                <a:latin typeface="Arial" pitchFamily="-1" charset="0"/>
              </a:rPr>
              <a:t>Right to medical care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8839200" cy="762000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Small Dose of Toxicology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" y="1365514"/>
            <a:ext cx="2114550" cy="2819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723" y="1323785"/>
            <a:ext cx="2235200" cy="29028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273" y="1365515"/>
            <a:ext cx="2211021" cy="28611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294" y="1323785"/>
            <a:ext cx="2239264" cy="289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891" y="4268372"/>
            <a:ext cx="1491424" cy="22848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85723" y="4269544"/>
            <a:ext cx="560587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FREE</a:t>
            </a:r>
            <a:endParaRPr lang="en-US" sz="3600" b="1" dirty="0"/>
          </a:p>
          <a:p>
            <a:pPr algn="ctr"/>
            <a:r>
              <a:rPr lang="en-US" sz="2400" dirty="0" err="1"/>
              <a:t>www.asmalldoseoftoxicology.org</a:t>
            </a:r>
            <a:endParaRPr lang="en-US" sz="3600" dirty="0"/>
          </a:p>
          <a:p>
            <a:pPr algn="ctr"/>
            <a:r>
              <a:rPr lang="en-US" sz="3200" dirty="0"/>
              <a:t>English, Spanish, Arabic, German, Chinese</a:t>
            </a:r>
          </a:p>
        </p:txBody>
      </p:sp>
    </p:spTree>
    <p:extLst>
      <p:ext uri="{BB962C8B-B14F-4D97-AF65-F5344CB8AC3E}">
        <p14:creationId xmlns:p14="http://schemas.microsoft.com/office/powerpoint/2010/main" val="20121948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36525"/>
            <a:ext cx="7696200" cy="698500"/>
          </a:xfrm>
          <a:noFill/>
        </p:spPr>
        <p:txBody>
          <a:bodyPr lIns="90488" tIns="44450" rIns="90488" bIns="44450" anchor="ctr"/>
          <a:lstStyle/>
          <a:p>
            <a:pPr eaLnBrk="1" hangingPunct="1"/>
            <a:r>
              <a:rPr lang="en-US" sz="4000"/>
              <a:t>Medical Ethics Evolution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371600"/>
            <a:ext cx="7772400" cy="4159250"/>
          </a:xfrm>
          <a:noFill/>
        </p:spPr>
        <p:txBody>
          <a:bodyPr lIns="90488" tIns="44450" rIns="90488" bIns="44450">
            <a:spAutoFit/>
          </a:bodyPr>
          <a:lstStyle/>
          <a:p>
            <a:pPr eaLnBrk="1" hangingPunct="1"/>
            <a:r>
              <a:rPr lang="en-US" sz="3300" b="1">
                <a:latin typeface="Arial" pitchFamily="-1" charset="0"/>
              </a:rPr>
              <a:t>1803 Thomas Percival – doctrine of medical ethics – basis for American Medical Association first code of ethics 1947 </a:t>
            </a:r>
          </a:p>
          <a:p>
            <a:pPr lvl="1" eaLnBrk="1" hangingPunct="1"/>
            <a:r>
              <a:rPr lang="en-US" b="1">
                <a:latin typeface="Arial" pitchFamily="-1" charset="0"/>
              </a:rPr>
              <a:t>That nonmaleficence and beneficence trump the patient’s (client’s) preference and rights in any circumstance of serious conflict</a:t>
            </a:r>
          </a:p>
          <a:p>
            <a:pPr lvl="1" eaLnBrk="1" hangingPunct="1"/>
            <a:r>
              <a:rPr lang="en-US" b="1">
                <a:latin typeface="Arial" pitchFamily="-1" charset="0"/>
              </a:rPr>
              <a:t>Lack of respect of autonomy and distributed jutice</a:t>
            </a:r>
            <a:endParaRPr lang="en-US" sz="2100" b="1">
              <a:latin typeface="Arial" pitchFamily="-1" charset="0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Today’s Medical Ethics Issues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-1" charset="2"/>
              <a:buChar char="Ø"/>
            </a:pPr>
            <a:r>
              <a:rPr lang="en-US" dirty="0"/>
              <a:t>Stem Cell Research</a:t>
            </a:r>
          </a:p>
          <a:p>
            <a:pPr eaLnBrk="1" hangingPunct="1">
              <a:buFont typeface="Wingdings" pitchFamily="-1" charset="2"/>
              <a:buChar char="Ø"/>
            </a:pPr>
            <a:r>
              <a:rPr lang="en-US" dirty="0"/>
              <a:t>Cloning</a:t>
            </a:r>
          </a:p>
          <a:p>
            <a:pPr eaLnBrk="1" hangingPunct="1">
              <a:buFont typeface="Wingdings" pitchFamily="-1" charset="2"/>
              <a:buChar char="Ø"/>
            </a:pPr>
            <a:r>
              <a:rPr lang="en-US" dirty="0"/>
              <a:t>Animal Research</a:t>
            </a:r>
          </a:p>
          <a:p>
            <a:pPr eaLnBrk="1" hangingPunct="1">
              <a:buFont typeface="Wingdings" pitchFamily="-1" charset="2"/>
              <a:buChar char="Ø"/>
            </a:pPr>
            <a:r>
              <a:rPr lang="en-US" dirty="0"/>
              <a:t>Human Research</a:t>
            </a:r>
          </a:p>
          <a:p>
            <a:pPr eaLnBrk="1" hangingPunct="1">
              <a:buFont typeface="Wingdings" pitchFamily="-1" charset="2"/>
              <a:buChar char="Ø"/>
            </a:pP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Ethical Toxicologist 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371600"/>
            <a:ext cx="7313612" cy="4876800"/>
          </a:xfrm>
        </p:spPr>
        <p:txBody>
          <a:bodyPr/>
          <a:lstStyle/>
          <a:p>
            <a:pPr eaLnBrk="1" hangingPunct="1"/>
            <a:r>
              <a:rPr lang="en-US" dirty="0"/>
              <a:t>1) </a:t>
            </a:r>
            <a:r>
              <a:rPr lang="en-US" b="1" dirty="0"/>
              <a:t>dignity</a:t>
            </a:r>
            <a:r>
              <a:rPr lang="en-US" dirty="0"/>
              <a:t>, which includes the respect for the autonomy of human and animal subjects</a:t>
            </a:r>
          </a:p>
          <a:p>
            <a:pPr eaLnBrk="1" hangingPunct="1"/>
            <a:r>
              <a:rPr lang="en-US" dirty="0"/>
              <a:t>2) </a:t>
            </a:r>
            <a:r>
              <a:rPr lang="en-US" b="1" dirty="0"/>
              <a:t>veracity</a:t>
            </a:r>
            <a:r>
              <a:rPr lang="en-US" dirty="0"/>
              <a:t>, an adherence to transparency and presentation of all the facts so all parties can discover the truth</a:t>
            </a:r>
          </a:p>
          <a:p>
            <a:pPr eaLnBrk="1" hangingPunct="1"/>
            <a:r>
              <a:rPr lang="en-US" dirty="0"/>
              <a:t>3) </a:t>
            </a:r>
            <a:r>
              <a:rPr lang="en-US" b="1" dirty="0"/>
              <a:t>justice</a:t>
            </a:r>
            <a:r>
              <a:rPr lang="en-US" dirty="0"/>
              <a:t>, which includes an equitable distributions of the costs, hazards, and gains</a:t>
            </a:r>
          </a:p>
        </p:txBody>
      </p:sp>
    </p:spTree>
    <p:extLst>
      <p:ext uri="{BB962C8B-B14F-4D97-AF65-F5344CB8AC3E}">
        <p14:creationId xmlns:p14="http://schemas.microsoft.com/office/powerpoint/2010/main" val="6894605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Ethical Toxicologist 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4) </a:t>
            </a:r>
            <a:r>
              <a:rPr lang="en-US" b="1" dirty="0"/>
              <a:t>integrity</a:t>
            </a:r>
            <a:r>
              <a:rPr lang="en-US" dirty="0"/>
              <a:t>, an honest and forthright approach</a:t>
            </a:r>
          </a:p>
          <a:p>
            <a:pPr eaLnBrk="1" hangingPunct="1"/>
            <a:r>
              <a:rPr lang="en-US" dirty="0"/>
              <a:t>5) </a:t>
            </a:r>
            <a:r>
              <a:rPr lang="en-US" b="1" dirty="0"/>
              <a:t>responsibility</a:t>
            </a:r>
            <a:r>
              <a:rPr lang="en-US" dirty="0"/>
              <a:t>, an acknowledgement of accountability to all parties involved</a:t>
            </a:r>
          </a:p>
          <a:p>
            <a:pPr eaLnBrk="1" hangingPunct="1"/>
            <a:r>
              <a:rPr lang="en-US" dirty="0"/>
              <a:t>6) </a:t>
            </a:r>
            <a:r>
              <a:rPr lang="en-US" b="1" dirty="0"/>
              <a:t>sustainability</a:t>
            </a:r>
            <a:r>
              <a:rPr lang="en-US" dirty="0"/>
              <a:t>, consideration that actions can be maintained over a long period of time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Animals in Research</a:t>
            </a:r>
          </a:p>
        </p:txBody>
      </p:sp>
      <p:sp>
        <p:nvSpPr>
          <p:cNvPr id="189466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1779588" y="1752600"/>
            <a:ext cx="6907212" cy="1943100"/>
          </a:xfrm>
          <a:noFill/>
        </p:spPr>
        <p:txBody>
          <a:bodyPr lIns="90488" tIns="44450" rIns="90488" bIns="44450">
            <a:spAutoFit/>
          </a:bodyPr>
          <a:lstStyle/>
          <a:p>
            <a:pPr eaLnBrk="1" hangingPunct="1">
              <a:buFont typeface="Wingdings" pitchFamily="-1" charset="2"/>
              <a:buChar char="Ø"/>
            </a:pPr>
            <a:r>
              <a:rPr lang="en-US" b="1"/>
              <a:t>Benefit to Humans versus Harm to Animals</a:t>
            </a:r>
          </a:p>
          <a:p>
            <a:pPr eaLnBrk="1" hangingPunct="1">
              <a:buFont typeface="Wingdings" pitchFamily="-1" charset="2"/>
              <a:buChar char="Ø"/>
            </a:pPr>
            <a:r>
              <a:rPr lang="en-US" b="1"/>
              <a:t>Often a matter of individual believes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4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6553200" cy="579438"/>
          </a:xfrm>
          <a:noFill/>
        </p:spPr>
        <p:txBody>
          <a:bodyPr/>
          <a:lstStyle/>
          <a:p>
            <a:pPr eaLnBrk="1" hangingPunct="1"/>
            <a:r>
              <a:rPr lang="en-US"/>
              <a:t>Animals in Research</a:t>
            </a:r>
          </a:p>
        </p:txBody>
      </p:sp>
      <p:grpSp>
        <p:nvGrpSpPr>
          <p:cNvPr id="156675" name="Group 5"/>
          <p:cNvGrpSpPr>
            <a:grpSpLocks/>
          </p:cNvGrpSpPr>
          <p:nvPr/>
        </p:nvGrpSpPr>
        <p:grpSpPr bwMode="auto">
          <a:xfrm>
            <a:off x="1027113" y="1828800"/>
            <a:ext cx="8040687" cy="4799013"/>
            <a:chOff x="434" y="849"/>
            <a:chExt cx="5065" cy="3023"/>
          </a:xfrm>
        </p:grpSpPr>
        <p:sp>
          <p:nvSpPr>
            <p:cNvPr id="156677" name="Rectangle 6"/>
            <p:cNvSpPr>
              <a:spLocks noChangeArrowheads="1"/>
            </p:cNvSpPr>
            <p:nvPr/>
          </p:nvSpPr>
          <p:spPr bwMode="auto">
            <a:xfrm>
              <a:off x="3408" y="2496"/>
              <a:ext cx="1920" cy="10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678" name="Rectangle 7"/>
            <p:cNvSpPr>
              <a:spLocks noChangeArrowheads="1"/>
            </p:cNvSpPr>
            <p:nvPr/>
          </p:nvSpPr>
          <p:spPr bwMode="auto">
            <a:xfrm>
              <a:off x="434" y="849"/>
              <a:ext cx="5065" cy="3023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679" name="Arc 8"/>
            <p:cNvSpPr>
              <a:spLocks/>
            </p:cNvSpPr>
            <p:nvPr/>
          </p:nvSpPr>
          <p:spPr bwMode="auto">
            <a:xfrm>
              <a:off x="1088" y="1661"/>
              <a:ext cx="2111" cy="2111"/>
            </a:xfrm>
            <a:custGeom>
              <a:avLst/>
              <a:gdLst>
                <a:gd name="T0" fmla="*/ 1049 w 43200"/>
                <a:gd name="T1" fmla="*/ 0 h 43200"/>
                <a:gd name="T2" fmla="*/ 360 w 43200"/>
                <a:gd name="T3" fmla="*/ 262 h 43200"/>
                <a:gd name="T4" fmla="*/ 1056 w 43200"/>
                <a:gd name="T5" fmla="*/ 1056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21477" y="0"/>
                  </a:moveTo>
                  <a:cubicBezTo>
                    <a:pt x="21518" y="0"/>
                    <a:pt x="21559" y="-1"/>
                    <a:pt x="21600" y="-1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15375"/>
                    <a:pt x="2685" y="9453"/>
                    <a:pt x="7367" y="5351"/>
                  </a:cubicBezTo>
                </a:path>
                <a:path w="43200" h="43200" stroke="0" extrusionOk="0">
                  <a:moveTo>
                    <a:pt x="21477" y="0"/>
                  </a:moveTo>
                  <a:cubicBezTo>
                    <a:pt x="21518" y="0"/>
                    <a:pt x="21559" y="-1"/>
                    <a:pt x="21600" y="-1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15375"/>
                    <a:pt x="2685" y="9453"/>
                    <a:pt x="7367" y="5351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9999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680" name="Arc 9"/>
            <p:cNvSpPr>
              <a:spLocks/>
            </p:cNvSpPr>
            <p:nvPr/>
          </p:nvSpPr>
          <p:spPr bwMode="auto">
            <a:xfrm>
              <a:off x="1171" y="1463"/>
              <a:ext cx="695" cy="808"/>
            </a:xfrm>
            <a:custGeom>
              <a:avLst/>
              <a:gdLst>
                <a:gd name="T0" fmla="*/ 0 w 14232"/>
                <a:gd name="T1" fmla="*/ 14 h 16536"/>
                <a:gd name="T2" fmla="*/ 16 w 14232"/>
                <a:gd name="T3" fmla="*/ 0 h 16536"/>
                <a:gd name="T4" fmla="*/ 695 w 14232"/>
                <a:gd name="T5" fmla="*/ 808 h 16536"/>
                <a:gd name="T6" fmla="*/ 0 60000 65536"/>
                <a:gd name="T7" fmla="*/ 0 60000 65536"/>
                <a:gd name="T8" fmla="*/ 0 60000 65536"/>
                <a:gd name="T9" fmla="*/ 0 w 14232"/>
                <a:gd name="T10" fmla="*/ 0 h 16536"/>
                <a:gd name="T11" fmla="*/ 14232 w 14232"/>
                <a:gd name="T12" fmla="*/ 16536 h 16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232" h="16536" fill="none" extrusionOk="0">
                  <a:moveTo>
                    <a:pt x="-1" y="287"/>
                  </a:moveTo>
                  <a:cubicBezTo>
                    <a:pt x="110" y="190"/>
                    <a:pt x="222" y="94"/>
                    <a:pt x="335" y="-1"/>
                  </a:cubicBezTo>
                </a:path>
                <a:path w="14232" h="16536" stroke="0" extrusionOk="0">
                  <a:moveTo>
                    <a:pt x="-1" y="287"/>
                  </a:moveTo>
                  <a:cubicBezTo>
                    <a:pt x="110" y="190"/>
                    <a:pt x="222" y="94"/>
                    <a:pt x="335" y="-1"/>
                  </a:cubicBezTo>
                  <a:lnTo>
                    <a:pt x="14232" y="16536"/>
                  </a:lnTo>
                  <a:close/>
                </a:path>
              </a:pathLst>
            </a:custGeom>
            <a:solidFill>
              <a:srgbClr val="993366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681" name="Line 10"/>
            <p:cNvSpPr>
              <a:spLocks noChangeShapeType="1"/>
            </p:cNvSpPr>
            <p:nvPr/>
          </p:nvSpPr>
          <p:spPr bwMode="auto">
            <a:xfrm flipH="1" flipV="1">
              <a:off x="1197" y="1453"/>
              <a:ext cx="674" cy="80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682" name="Arc 11"/>
            <p:cNvSpPr>
              <a:spLocks/>
            </p:cNvSpPr>
            <p:nvPr/>
          </p:nvSpPr>
          <p:spPr bwMode="auto">
            <a:xfrm>
              <a:off x="1247" y="1209"/>
              <a:ext cx="679" cy="1023"/>
            </a:xfrm>
            <a:custGeom>
              <a:avLst/>
              <a:gdLst>
                <a:gd name="T0" fmla="*/ 0 w 13898"/>
                <a:gd name="T1" fmla="*/ 215 h 20925"/>
                <a:gd name="T2" fmla="*/ 417 w 13898"/>
                <a:gd name="T3" fmla="*/ 0 h 20925"/>
                <a:gd name="T4" fmla="*/ 679 w 13898"/>
                <a:gd name="T5" fmla="*/ 1023 h 20925"/>
                <a:gd name="T6" fmla="*/ 0 60000 65536"/>
                <a:gd name="T7" fmla="*/ 0 60000 65536"/>
                <a:gd name="T8" fmla="*/ 0 60000 65536"/>
                <a:gd name="T9" fmla="*/ 0 w 13898"/>
                <a:gd name="T10" fmla="*/ 0 h 20925"/>
                <a:gd name="T11" fmla="*/ 13898 w 13898"/>
                <a:gd name="T12" fmla="*/ 20925 h 209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898" h="20925" fill="none" extrusionOk="0">
                  <a:moveTo>
                    <a:pt x="0" y="4390"/>
                  </a:moveTo>
                  <a:cubicBezTo>
                    <a:pt x="2480" y="2304"/>
                    <a:pt x="5399" y="804"/>
                    <a:pt x="8539" y="0"/>
                  </a:cubicBezTo>
                </a:path>
                <a:path w="13898" h="20925" stroke="0" extrusionOk="0">
                  <a:moveTo>
                    <a:pt x="0" y="4390"/>
                  </a:moveTo>
                  <a:cubicBezTo>
                    <a:pt x="2480" y="2304"/>
                    <a:pt x="5399" y="804"/>
                    <a:pt x="8539" y="0"/>
                  </a:cubicBezTo>
                  <a:lnTo>
                    <a:pt x="13898" y="20925"/>
                  </a:lnTo>
                  <a:close/>
                </a:path>
              </a:pathLst>
            </a:custGeom>
            <a:solidFill>
              <a:srgbClr val="CC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683" name="Arc 12"/>
            <p:cNvSpPr>
              <a:spLocks/>
            </p:cNvSpPr>
            <p:nvPr/>
          </p:nvSpPr>
          <p:spPr bwMode="auto">
            <a:xfrm>
              <a:off x="1743" y="1147"/>
              <a:ext cx="262" cy="1055"/>
            </a:xfrm>
            <a:custGeom>
              <a:avLst/>
              <a:gdLst>
                <a:gd name="T0" fmla="*/ 0 w 5363"/>
                <a:gd name="T1" fmla="*/ 33 h 21594"/>
                <a:gd name="T2" fmla="*/ 237 w 5363"/>
                <a:gd name="T3" fmla="*/ 0 h 21594"/>
                <a:gd name="T4" fmla="*/ 262 w 5363"/>
                <a:gd name="T5" fmla="*/ 1055 h 21594"/>
                <a:gd name="T6" fmla="*/ 0 60000 65536"/>
                <a:gd name="T7" fmla="*/ 0 60000 65536"/>
                <a:gd name="T8" fmla="*/ 0 60000 65536"/>
                <a:gd name="T9" fmla="*/ 0 w 5363"/>
                <a:gd name="T10" fmla="*/ 0 h 21594"/>
                <a:gd name="T11" fmla="*/ 5363 w 5363"/>
                <a:gd name="T12" fmla="*/ 21594 h 215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63" h="21594" fill="none" extrusionOk="0">
                  <a:moveTo>
                    <a:pt x="0" y="670"/>
                  </a:moveTo>
                  <a:cubicBezTo>
                    <a:pt x="1586" y="263"/>
                    <a:pt x="3214" y="38"/>
                    <a:pt x="4852" y="0"/>
                  </a:cubicBezTo>
                </a:path>
                <a:path w="5363" h="21594" stroke="0" extrusionOk="0">
                  <a:moveTo>
                    <a:pt x="0" y="670"/>
                  </a:moveTo>
                  <a:cubicBezTo>
                    <a:pt x="1586" y="263"/>
                    <a:pt x="3214" y="38"/>
                    <a:pt x="4852" y="0"/>
                  </a:cubicBezTo>
                  <a:lnTo>
                    <a:pt x="5363" y="21594"/>
                  </a:lnTo>
                  <a:close/>
                </a:path>
              </a:pathLst>
            </a:custGeom>
            <a:solidFill>
              <a:srgbClr val="660066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684" name="Arc 13"/>
            <p:cNvSpPr>
              <a:spLocks/>
            </p:cNvSpPr>
            <p:nvPr/>
          </p:nvSpPr>
          <p:spPr bwMode="auto">
            <a:xfrm>
              <a:off x="2019" y="1146"/>
              <a:ext cx="26" cy="1056"/>
            </a:xfrm>
            <a:custGeom>
              <a:avLst/>
              <a:gdLst>
                <a:gd name="T0" fmla="*/ 0 w 532"/>
                <a:gd name="T1" fmla="*/ 0 h 21600"/>
                <a:gd name="T2" fmla="*/ 20 w 532"/>
                <a:gd name="T3" fmla="*/ 0 h 21600"/>
                <a:gd name="T4" fmla="*/ 26 w 532"/>
                <a:gd name="T5" fmla="*/ 1056 h 21600"/>
                <a:gd name="T6" fmla="*/ 0 60000 65536"/>
                <a:gd name="T7" fmla="*/ 0 60000 65536"/>
                <a:gd name="T8" fmla="*/ 0 60000 65536"/>
                <a:gd name="T9" fmla="*/ 0 w 532"/>
                <a:gd name="T10" fmla="*/ 0 h 21600"/>
                <a:gd name="T11" fmla="*/ 532 w 53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2" h="21600" fill="none" extrusionOk="0">
                  <a:moveTo>
                    <a:pt x="-1" y="6"/>
                  </a:moveTo>
                  <a:cubicBezTo>
                    <a:pt x="136" y="3"/>
                    <a:pt x="272" y="1"/>
                    <a:pt x="409" y="0"/>
                  </a:cubicBezTo>
                </a:path>
                <a:path w="532" h="21600" stroke="0" extrusionOk="0">
                  <a:moveTo>
                    <a:pt x="-1" y="6"/>
                  </a:moveTo>
                  <a:cubicBezTo>
                    <a:pt x="136" y="3"/>
                    <a:pt x="272" y="1"/>
                    <a:pt x="409" y="0"/>
                  </a:cubicBezTo>
                  <a:lnTo>
                    <a:pt x="532" y="21600"/>
                  </a:lnTo>
                  <a:close/>
                </a:path>
              </a:pathLst>
            </a:custGeom>
            <a:solidFill>
              <a:srgbClr val="FF808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685" name="Rectangle 14"/>
            <p:cNvSpPr>
              <a:spLocks noChangeArrowheads="1"/>
            </p:cNvSpPr>
            <p:nvPr/>
          </p:nvSpPr>
          <p:spPr bwMode="auto">
            <a:xfrm>
              <a:off x="434" y="849"/>
              <a:ext cx="5065" cy="3023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686" name="Text Box 15"/>
            <p:cNvSpPr txBox="1">
              <a:spLocks noChangeArrowheads="1"/>
            </p:cNvSpPr>
            <p:nvPr/>
          </p:nvSpPr>
          <p:spPr bwMode="auto">
            <a:xfrm>
              <a:off x="3014" y="1753"/>
              <a:ext cx="212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400" b="1">
                  <a:solidFill>
                    <a:schemeClr val="tx2"/>
                  </a:solidFill>
                  <a:latin typeface="Arial" pitchFamily="-1" charset="0"/>
                </a:rPr>
                <a:t>5 Billion Food</a:t>
              </a:r>
            </a:p>
            <a:p>
              <a:pPr eaLnBrk="1" hangingPunct="1"/>
              <a:r>
                <a:rPr lang="en-US" sz="2400" b="1">
                  <a:solidFill>
                    <a:schemeClr val="tx2"/>
                  </a:solidFill>
                  <a:latin typeface="Arial" pitchFamily="-1" charset="0"/>
                </a:rPr>
                <a:t>    Livestock &amp; Poultry</a:t>
              </a:r>
            </a:p>
          </p:txBody>
        </p:sp>
        <p:sp>
          <p:nvSpPr>
            <p:cNvPr id="156687" name="Text Box 16"/>
            <p:cNvSpPr txBox="1">
              <a:spLocks noChangeArrowheads="1"/>
            </p:cNvSpPr>
            <p:nvPr/>
          </p:nvSpPr>
          <p:spPr bwMode="auto">
            <a:xfrm>
              <a:off x="480" y="912"/>
              <a:ext cx="169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000" b="1">
                  <a:solidFill>
                    <a:schemeClr val="tx2"/>
                  </a:solidFill>
                  <a:latin typeface="Arial" pitchFamily="-1" charset="0"/>
                </a:rPr>
                <a:t>400 Million Motorists</a:t>
              </a:r>
            </a:p>
          </p:txBody>
        </p:sp>
        <p:sp>
          <p:nvSpPr>
            <p:cNvPr id="156688" name="Line 17"/>
            <p:cNvSpPr>
              <a:spLocks noChangeShapeType="1"/>
            </p:cNvSpPr>
            <p:nvPr/>
          </p:nvSpPr>
          <p:spPr bwMode="auto">
            <a:xfrm>
              <a:off x="1248" y="1104"/>
              <a:ext cx="240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689" name="Text Box 18"/>
            <p:cNvSpPr txBox="1">
              <a:spLocks noChangeArrowheads="1"/>
            </p:cNvSpPr>
            <p:nvPr/>
          </p:nvSpPr>
          <p:spPr bwMode="auto">
            <a:xfrm>
              <a:off x="2337" y="1008"/>
              <a:ext cx="15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000" b="1">
                  <a:solidFill>
                    <a:schemeClr val="tx2"/>
                  </a:solidFill>
                  <a:latin typeface="Arial" pitchFamily="-1" charset="0"/>
                </a:rPr>
                <a:t>200 Million Hunters</a:t>
              </a:r>
            </a:p>
          </p:txBody>
        </p:sp>
        <p:sp>
          <p:nvSpPr>
            <p:cNvPr id="156690" name="Line 19"/>
            <p:cNvSpPr>
              <a:spLocks noChangeShapeType="1"/>
            </p:cNvSpPr>
            <p:nvPr/>
          </p:nvSpPr>
          <p:spPr bwMode="auto">
            <a:xfrm flipH="1">
              <a:off x="1920" y="1152"/>
              <a:ext cx="480" cy="14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691" name="Text Box 20"/>
            <p:cNvSpPr txBox="1">
              <a:spLocks noChangeArrowheads="1"/>
            </p:cNvSpPr>
            <p:nvPr/>
          </p:nvSpPr>
          <p:spPr bwMode="auto">
            <a:xfrm>
              <a:off x="2448" y="1296"/>
              <a:ext cx="276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000" b="1">
                  <a:solidFill>
                    <a:schemeClr val="tx2"/>
                  </a:solidFill>
                  <a:latin typeface="Arial" pitchFamily="-1" charset="0"/>
                </a:rPr>
                <a:t>20 Million Dogs &amp; Cats Abandoned</a:t>
              </a:r>
            </a:p>
          </p:txBody>
        </p:sp>
        <p:sp>
          <p:nvSpPr>
            <p:cNvPr id="156692" name="Line 21"/>
            <p:cNvSpPr>
              <a:spLocks noChangeShapeType="1"/>
            </p:cNvSpPr>
            <p:nvPr/>
          </p:nvSpPr>
          <p:spPr bwMode="auto">
            <a:xfrm flipH="1">
              <a:off x="2640" y="2016"/>
              <a:ext cx="576" cy="384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693" name="Text Box 22"/>
            <p:cNvSpPr txBox="1">
              <a:spLocks noChangeArrowheads="1"/>
            </p:cNvSpPr>
            <p:nvPr/>
          </p:nvSpPr>
          <p:spPr bwMode="auto">
            <a:xfrm>
              <a:off x="3408" y="2496"/>
              <a:ext cx="179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000" b="1">
                  <a:solidFill>
                    <a:schemeClr val="tx2"/>
                  </a:solidFill>
                  <a:latin typeface="Arial" pitchFamily="-1" charset="0"/>
                </a:rPr>
                <a:t>18 Million Rats &amp; Mice</a:t>
              </a:r>
            </a:p>
            <a:p>
              <a:pPr eaLnBrk="1" hangingPunct="1"/>
              <a:r>
                <a:rPr lang="en-US" sz="2000" b="1">
                  <a:solidFill>
                    <a:schemeClr val="tx2"/>
                  </a:solidFill>
                  <a:latin typeface="Arial" pitchFamily="-1" charset="0"/>
                </a:rPr>
                <a:t>     Research</a:t>
              </a:r>
            </a:p>
          </p:txBody>
        </p:sp>
        <p:sp>
          <p:nvSpPr>
            <p:cNvPr id="156694" name="Text Box 23"/>
            <p:cNvSpPr txBox="1">
              <a:spLocks noChangeArrowheads="1"/>
            </p:cNvSpPr>
            <p:nvPr/>
          </p:nvSpPr>
          <p:spPr bwMode="auto">
            <a:xfrm>
              <a:off x="3439" y="2966"/>
              <a:ext cx="187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000" b="1">
                  <a:solidFill>
                    <a:schemeClr val="tx2"/>
                  </a:solidFill>
                  <a:latin typeface="Arial" pitchFamily="-1" charset="0"/>
                </a:rPr>
                <a:t>2 Million Other Species</a:t>
              </a:r>
            </a:p>
            <a:p>
              <a:pPr eaLnBrk="1" hangingPunct="1"/>
              <a:r>
                <a:rPr lang="en-US" sz="2000" b="1">
                  <a:solidFill>
                    <a:schemeClr val="tx2"/>
                  </a:solidFill>
                  <a:latin typeface="Arial" pitchFamily="-1" charset="0"/>
                </a:rPr>
                <a:t>     Research</a:t>
              </a:r>
            </a:p>
          </p:txBody>
        </p:sp>
        <p:sp>
          <p:nvSpPr>
            <p:cNvPr id="156695" name="Line 24"/>
            <p:cNvSpPr>
              <a:spLocks noChangeShapeType="1"/>
            </p:cNvSpPr>
            <p:nvPr/>
          </p:nvSpPr>
          <p:spPr bwMode="auto">
            <a:xfrm flipH="1">
              <a:off x="2016" y="1392"/>
              <a:ext cx="4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696" name="Rectangle 25"/>
            <p:cNvSpPr>
              <a:spLocks noChangeArrowheads="1"/>
            </p:cNvSpPr>
            <p:nvPr/>
          </p:nvSpPr>
          <p:spPr bwMode="auto">
            <a:xfrm>
              <a:off x="3360" y="2448"/>
              <a:ext cx="2016" cy="105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6676" name="Text Box 26"/>
          <p:cNvSpPr txBox="1">
            <a:spLocks noChangeArrowheads="1"/>
          </p:cNvSpPr>
          <p:nvPr/>
        </p:nvSpPr>
        <p:spPr bwMode="auto">
          <a:xfrm>
            <a:off x="2198688" y="1143000"/>
            <a:ext cx="6107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FF6600"/>
                </a:solidFill>
              </a:rPr>
              <a:t>Animals Killed Annually in the U.S.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7391400" cy="641350"/>
          </a:xfrm>
        </p:spPr>
        <p:txBody>
          <a:bodyPr/>
          <a:lstStyle/>
          <a:p>
            <a:pPr eaLnBrk="1" hangingPunct="1"/>
            <a:r>
              <a:rPr lang="en-US" b="0"/>
              <a:t>REGULATORY DEMANDS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19288"/>
            <a:ext cx="4876800" cy="2527300"/>
          </a:xfrm>
          <a:noFill/>
        </p:spPr>
        <p:txBody>
          <a:bodyPr>
            <a:spAutoFit/>
          </a:bodyPr>
          <a:lstStyle/>
          <a:p>
            <a:pPr>
              <a:spcBef>
                <a:spcPct val="25000"/>
              </a:spcBef>
              <a:buClr>
                <a:schemeClr val="tx1"/>
              </a:buClr>
              <a:buSzPct val="75000"/>
            </a:pPr>
            <a:r>
              <a:rPr lang="en-US" sz="3300" b="1">
                <a:latin typeface="Helvetica" pitchFamily="-1" charset="0"/>
              </a:rPr>
              <a:t>Animal Care – </a:t>
            </a:r>
            <a:br>
              <a:rPr lang="en-US" sz="3300" b="1">
                <a:latin typeface="Helvetica" pitchFamily="-1" charset="0"/>
              </a:rPr>
            </a:br>
            <a:r>
              <a:rPr lang="en-US" sz="3300" b="1">
                <a:latin typeface="Helvetica" pitchFamily="-1" charset="0"/>
              </a:rPr>
              <a:t>AAALAC, USDA, NIH</a:t>
            </a:r>
            <a:endParaRPr lang="en-US" sz="2500" b="1">
              <a:latin typeface="Helvetica" pitchFamily="-1" charset="0"/>
            </a:endParaRPr>
          </a:p>
          <a:p>
            <a:pPr>
              <a:spcBef>
                <a:spcPct val="25000"/>
              </a:spcBef>
              <a:buClr>
                <a:schemeClr val="tx1"/>
              </a:buClr>
              <a:buSzPct val="75000"/>
            </a:pPr>
            <a:r>
              <a:rPr lang="en-US" sz="2500" b="1">
                <a:latin typeface="Helvetica" pitchFamily="-1" charset="0"/>
              </a:rPr>
              <a:t>GLP Compliant</a:t>
            </a:r>
            <a:endParaRPr lang="en-US" sz="2500" b="1" u="sng">
              <a:latin typeface="Helvetica" pitchFamily="-1" charset="0"/>
            </a:endParaRPr>
          </a:p>
          <a:p>
            <a:pPr>
              <a:spcBef>
                <a:spcPct val="25000"/>
              </a:spcBef>
              <a:buClr>
                <a:schemeClr val="tx1"/>
              </a:buClr>
              <a:buSzPct val="75000"/>
            </a:pPr>
            <a:r>
              <a:rPr lang="en-US" sz="2500" b="1">
                <a:latin typeface="Helvetica" pitchFamily="-1" charset="0"/>
              </a:rPr>
              <a:t>OLAW Approved</a:t>
            </a:r>
          </a:p>
          <a:p>
            <a:pPr>
              <a:spcBef>
                <a:spcPct val="25000"/>
              </a:spcBef>
              <a:buClr>
                <a:schemeClr val="tx1"/>
              </a:buClr>
              <a:buSzPct val="75000"/>
            </a:pPr>
            <a:r>
              <a:rPr lang="en-US" sz="2500" b="1">
                <a:latin typeface="Helvetica" pitchFamily="-1" charset="0"/>
              </a:rPr>
              <a:t>Radioisotope License</a:t>
            </a:r>
          </a:p>
        </p:txBody>
      </p:sp>
      <p:pic>
        <p:nvPicPr>
          <p:cNvPr id="158724" name="Picture 4" descr="edu-im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868488"/>
            <a:ext cx="3143250" cy="312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8725" name="Text Box 5"/>
          <p:cNvSpPr txBox="1">
            <a:spLocks noChangeArrowheads="1"/>
          </p:cNvSpPr>
          <p:nvPr/>
        </p:nvSpPr>
        <p:spPr bwMode="auto">
          <a:xfrm>
            <a:off x="1333500" y="5257800"/>
            <a:ext cx="6477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3600" b="1">
                <a:latin typeface="Helvetica" pitchFamily="-1" charset="0"/>
              </a:rPr>
              <a:t>Quality Assurance Manager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0"/>
              <a:t>National Research Council</a:t>
            </a:r>
          </a:p>
        </p:txBody>
      </p:sp>
      <p:sp>
        <p:nvSpPr>
          <p:cNvPr id="160771" name="Rectangle 4"/>
          <p:cNvSpPr>
            <a:spLocks noChangeArrowheads="1"/>
          </p:cNvSpPr>
          <p:nvPr/>
        </p:nvSpPr>
        <p:spPr bwMode="auto">
          <a:xfrm>
            <a:off x="990600" y="1447800"/>
            <a:ext cx="8001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3200" b="1" i="1">
                <a:solidFill>
                  <a:srgbClr val="FF6600"/>
                </a:solidFill>
                <a:latin typeface="Arial" pitchFamily="-1" charset="0"/>
              </a:rPr>
              <a:t>Guide for the Care and Use of Laboratory Animals</a:t>
            </a:r>
            <a:r>
              <a:rPr lang="en-US" sz="2800">
                <a:solidFill>
                  <a:srgbClr val="FF6600"/>
                </a:solidFill>
                <a:latin typeface="Arial" pitchFamily="-1" charset="0"/>
              </a:rPr>
              <a:t> </a:t>
            </a:r>
            <a:br>
              <a:rPr lang="en-US" sz="2800" u="sng">
                <a:solidFill>
                  <a:srgbClr val="FF6600"/>
                </a:solidFill>
                <a:latin typeface="Arial" pitchFamily="-1" charset="0"/>
              </a:rPr>
            </a:br>
            <a:endParaRPr lang="en-US" sz="2800" u="sng">
              <a:solidFill>
                <a:srgbClr val="FF6600"/>
              </a:solidFill>
              <a:latin typeface="Arial" pitchFamily="-1" charset="0"/>
            </a:endParaRPr>
          </a:p>
          <a:p>
            <a:pPr algn="ctr" eaLnBrk="1" hangingPunct="1"/>
            <a:r>
              <a:rPr lang="en-US" sz="2800" b="1">
                <a:solidFill>
                  <a:srgbClr val="FF6600"/>
                </a:solidFill>
                <a:latin typeface="Arial" pitchFamily="-1" charset="0"/>
              </a:rPr>
              <a:t>Institute of Laboratory Animal Resources</a:t>
            </a:r>
            <a:endParaRPr lang="en-US" sz="4400" b="1">
              <a:solidFill>
                <a:srgbClr val="FF6600"/>
              </a:solidFill>
              <a:latin typeface="Arial" pitchFamily="-1" charset="0"/>
            </a:endParaRPr>
          </a:p>
        </p:txBody>
      </p:sp>
      <p:sp>
        <p:nvSpPr>
          <p:cNvPr id="160772" name="Rectangle 5"/>
          <p:cNvSpPr>
            <a:spLocks noChangeArrowheads="1"/>
          </p:cNvSpPr>
          <p:nvPr/>
        </p:nvSpPr>
        <p:spPr bwMode="auto">
          <a:xfrm>
            <a:off x="609600" y="3657600"/>
            <a:ext cx="8382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1" charset="2"/>
              <a:buNone/>
            </a:pPr>
            <a:r>
              <a:rPr lang="en-US" sz="2500" b="1">
                <a:latin typeface="Arial" pitchFamily="-1" charset="0"/>
              </a:rPr>
              <a:t>Outlines: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1" charset="2"/>
              <a:buNone/>
            </a:pPr>
            <a:r>
              <a:rPr lang="en-US" sz="2500" b="1">
                <a:latin typeface="Arial" pitchFamily="-1" charset="0"/>
              </a:rPr>
              <a:t>Institutional Policies and Responsibilities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1" charset="2"/>
              <a:buNone/>
            </a:pPr>
            <a:r>
              <a:rPr lang="en-US" sz="2500" b="1">
                <a:latin typeface="Arial" pitchFamily="-1" charset="0"/>
              </a:rPr>
              <a:t>Animal Environment, Housing, Management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1" charset="2"/>
              <a:buNone/>
            </a:pPr>
            <a:r>
              <a:rPr lang="en-US" sz="2500" b="1">
                <a:latin typeface="Arial" pitchFamily="-1" charset="0"/>
              </a:rPr>
              <a:t>Veterinary Medical Care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1" charset="2"/>
              <a:buNone/>
            </a:pPr>
            <a:r>
              <a:rPr lang="en-US" sz="2500" b="1">
                <a:latin typeface="Arial" pitchFamily="-1" charset="0"/>
              </a:rPr>
              <a:t>Physical Plant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150813"/>
            <a:ext cx="7313612" cy="641350"/>
          </a:xfrm>
        </p:spPr>
        <p:txBody>
          <a:bodyPr/>
          <a:lstStyle/>
          <a:p>
            <a:pPr eaLnBrk="1" hangingPunct="1"/>
            <a:r>
              <a:rPr lang="en-US"/>
              <a:t>Animal Welfare Act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858963"/>
            <a:ext cx="6907213" cy="1036637"/>
          </a:xfrm>
          <a:noFill/>
        </p:spPr>
        <p:txBody>
          <a:bodyPr>
            <a:spAutoFit/>
          </a:bodyPr>
          <a:lstStyle/>
          <a:p>
            <a:pPr marL="0" indent="0" eaLnBrk="1" hangingPunct="1"/>
            <a:r>
              <a:rPr lang="en-US" sz="3300" b="1">
                <a:solidFill>
                  <a:srgbClr val="FF6600"/>
                </a:solidFill>
                <a:latin typeface="Arial" pitchFamily="-1" charset="0"/>
              </a:rPr>
              <a:t>Title </a:t>
            </a:r>
            <a:r>
              <a:rPr lang="en-US" b="1">
                <a:solidFill>
                  <a:srgbClr val="FF6600"/>
                </a:solidFill>
                <a:latin typeface="Arial" pitchFamily="-1" charset="0"/>
              </a:rPr>
              <a:t>9 CFR Chapter 1, 1990 (1966, 1970, 1985)</a:t>
            </a:r>
          </a:p>
        </p:txBody>
      </p:sp>
      <p:sp>
        <p:nvSpPr>
          <p:cNvPr id="162820" name="Text Box 4"/>
          <p:cNvSpPr txBox="1">
            <a:spLocks noChangeArrowheads="1"/>
          </p:cNvSpPr>
          <p:nvPr/>
        </p:nvSpPr>
        <p:spPr bwMode="auto">
          <a:xfrm>
            <a:off x="838200" y="3962400"/>
            <a:ext cx="7848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800" b="1">
                <a:latin typeface="Arial" pitchFamily="-1" charset="0"/>
              </a:rPr>
              <a:t>Regulatory Authority </a:t>
            </a:r>
            <a:r>
              <a:rPr lang="en-US" sz="2800" b="1">
                <a:latin typeface="Arial" pitchFamily="-1" charset="0"/>
                <a:sym typeface="Symbol" pitchFamily="-1" charset="2"/>
              </a:rPr>
              <a:t></a:t>
            </a:r>
            <a:r>
              <a:rPr lang="en-US" sz="2800" b="1">
                <a:latin typeface="Arial" pitchFamily="-1" charset="0"/>
              </a:rPr>
              <a:t> Animal and Plant Health Inspection Service of the United States Department of Agriculture (USDA)</a:t>
            </a:r>
            <a:endParaRPr lang="en-US" sz="2800">
              <a:solidFill>
                <a:schemeClr val="tx2"/>
              </a:solidFill>
              <a:latin typeface="Arial" pitchFamily="-1" charset="0"/>
            </a:endParaRP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92075"/>
            <a:ext cx="7313612" cy="701675"/>
          </a:xfrm>
        </p:spPr>
        <p:txBody>
          <a:bodyPr/>
          <a:lstStyle/>
          <a:p>
            <a:pPr eaLnBrk="1" hangingPunct="1"/>
            <a:r>
              <a:rPr lang="en-US" sz="4000" b="0"/>
              <a:t>NIH</a:t>
            </a:r>
          </a:p>
        </p:txBody>
      </p:sp>
      <p:sp>
        <p:nvSpPr>
          <p:cNvPr id="164867" name="Rectangle 4"/>
          <p:cNvSpPr>
            <a:spLocks noChangeArrowheads="1"/>
          </p:cNvSpPr>
          <p:nvPr/>
        </p:nvSpPr>
        <p:spPr bwMode="auto">
          <a:xfrm>
            <a:off x="1066800" y="1447800"/>
            <a:ext cx="77724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4400" b="1">
                <a:solidFill>
                  <a:srgbClr val="FF6600"/>
                </a:solidFill>
                <a:latin typeface="Arial" pitchFamily="-1" charset="0"/>
              </a:rPr>
              <a:t>Public Health Service Policy on Humane Care and Use of Laboratory Animals 1996</a:t>
            </a:r>
            <a:endParaRPr lang="en-US" sz="4400">
              <a:solidFill>
                <a:srgbClr val="FF6600"/>
              </a:solidFill>
              <a:latin typeface="Arial" pitchFamily="-1" charset="0"/>
            </a:endParaRPr>
          </a:p>
        </p:txBody>
      </p:sp>
      <p:sp>
        <p:nvSpPr>
          <p:cNvPr id="164868" name="Rectangle 5"/>
          <p:cNvSpPr>
            <a:spLocks noChangeArrowheads="1"/>
          </p:cNvSpPr>
          <p:nvPr/>
        </p:nvSpPr>
        <p:spPr bwMode="auto">
          <a:xfrm>
            <a:off x="2057400" y="4038600"/>
            <a:ext cx="67056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1" charset="2"/>
              <a:buNone/>
            </a:pPr>
            <a:r>
              <a:rPr lang="en-US" sz="2900" b="1">
                <a:latin typeface="Arial" pitchFamily="-1" charset="0"/>
              </a:rPr>
              <a:t>OLAW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1" charset="2"/>
              <a:buNone/>
            </a:pPr>
            <a:r>
              <a:rPr lang="en-US" sz="2900" b="1">
                <a:latin typeface="Arial" pitchFamily="-1" charset="0"/>
              </a:rPr>
              <a:t>Office for Laboratory Animal Welfare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1" charset="2"/>
              <a:buNone/>
            </a:pPr>
            <a:r>
              <a:rPr lang="en-US" sz="2900" b="1">
                <a:latin typeface="Arial" pitchFamily="-1" charset="0"/>
              </a:rPr>
              <a:t>National Institutes of Health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1" charset="2"/>
              <a:buNone/>
            </a:pPr>
            <a:r>
              <a:rPr lang="en-US" sz="2900" b="1">
                <a:latin typeface="Arial" pitchFamily="-1" charset="0"/>
              </a:rPr>
              <a:t>United States Public Health Service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92075"/>
            <a:ext cx="7313612" cy="701675"/>
          </a:xfrm>
        </p:spPr>
        <p:txBody>
          <a:bodyPr/>
          <a:lstStyle/>
          <a:p>
            <a:pPr eaLnBrk="1" hangingPunct="1"/>
            <a:r>
              <a:rPr lang="en-US" sz="4000"/>
              <a:t>Outline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676400"/>
            <a:ext cx="7313612" cy="4244975"/>
          </a:xfrm>
          <a:noFill/>
        </p:spPr>
        <p:txBody>
          <a:bodyPr>
            <a:spAutoFit/>
          </a:bodyPr>
          <a:lstStyle/>
          <a:p>
            <a:pPr eaLnBrk="1" hangingPunct="1">
              <a:buFont typeface="Wingdings" pitchFamily="-1" charset="2"/>
              <a:buChar char="Ø"/>
            </a:pPr>
            <a:r>
              <a:rPr lang="en-US"/>
              <a:t>An Introduction to Ethics</a:t>
            </a:r>
          </a:p>
          <a:p>
            <a:pPr eaLnBrk="1" hangingPunct="1">
              <a:buFont typeface="Wingdings" pitchFamily="-1" charset="2"/>
              <a:buChar char="Ø"/>
            </a:pPr>
            <a:r>
              <a:rPr lang="en-US"/>
              <a:t>Evolution of Ethics</a:t>
            </a:r>
          </a:p>
          <a:p>
            <a:pPr eaLnBrk="1" hangingPunct="1">
              <a:buFont typeface="Wingdings" pitchFamily="-1" charset="2"/>
              <a:buChar char="Ø"/>
            </a:pPr>
            <a:r>
              <a:rPr lang="en-US"/>
              <a:t>Causal Inferences</a:t>
            </a:r>
          </a:p>
          <a:p>
            <a:pPr eaLnBrk="1" hangingPunct="1">
              <a:buFont typeface="Wingdings" pitchFamily="-1" charset="2"/>
              <a:buChar char="Ø"/>
            </a:pPr>
            <a:r>
              <a:rPr lang="en-US"/>
              <a:t>Basic Principles</a:t>
            </a:r>
          </a:p>
          <a:p>
            <a:pPr eaLnBrk="1" hangingPunct="1">
              <a:buFont typeface="Wingdings" pitchFamily="-1" charset="2"/>
              <a:buChar char="Ø"/>
            </a:pPr>
            <a:r>
              <a:rPr lang="en-US"/>
              <a:t>Integrity </a:t>
            </a:r>
          </a:p>
          <a:p>
            <a:pPr eaLnBrk="1" hangingPunct="1">
              <a:buFont typeface="Wingdings" pitchFamily="-1" charset="2"/>
              <a:buChar char="Ø"/>
            </a:pPr>
            <a:r>
              <a:rPr lang="en-US"/>
              <a:t>Animals in Research</a:t>
            </a:r>
          </a:p>
          <a:p>
            <a:pPr eaLnBrk="1" hangingPunct="1">
              <a:buFont typeface="Wingdings" pitchFamily="-1" charset="2"/>
              <a:buChar char="Ø"/>
            </a:pPr>
            <a:r>
              <a:rPr lang="en-US"/>
              <a:t>Humans in Research</a:t>
            </a:r>
          </a:p>
          <a:p>
            <a:pPr eaLnBrk="1" hangingPunct="1">
              <a:buFont typeface="Wingdings" pitchFamily="-1" charset="2"/>
              <a:buChar char="Ø"/>
            </a:pPr>
            <a:r>
              <a:rPr lang="en-US"/>
              <a:t>Resources</a:t>
            </a:r>
          </a:p>
        </p:txBody>
      </p:sp>
      <p:pic>
        <p:nvPicPr>
          <p:cNvPr id="91140" name="Picture 4" descr="MCj0406372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2362200"/>
            <a:ext cx="277018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92075"/>
            <a:ext cx="7313612" cy="701675"/>
          </a:xfrm>
        </p:spPr>
        <p:txBody>
          <a:bodyPr/>
          <a:lstStyle/>
          <a:p>
            <a:pPr eaLnBrk="1" hangingPunct="1"/>
            <a:r>
              <a:rPr lang="en-US" sz="4000"/>
              <a:t>AAALAC</a:t>
            </a:r>
          </a:p>
        </p:txBody>
      </p:sp>
      <p:sp>
        <p:nvSpPr>
          <p:cNvPr id="166915" name="Rectangle 4"/>
          <p:cNvSpPr>
            <a:spLocks noChangeArrowheads="1"/>
          </p:cNvSpPr>
          <p:nvPr/>
        </p:nvSpPr>
        <p:spPr bwMode="auto">
          <a:xfrm>
            <a:off x="762000" y="1905000"/>
            <a:ext cx="77724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3600" b="1">
                <a:solidFill>
                  <a:srgbClr val="FF6600"/>
                </a:solidFill>
                <a:latin typeface="Arial" pitchFamily="-1" charset="0"/>
              </a:rPr>
              <a:t>Association for Assessment and Accreditation of Laboratory Animal Care International</a:t>
            </a:r>
            <a:br>
              <a:rPr lang="en-US" sz="3600" b="1">
                <a:solidFill>
                  <a:srgbClr val="FF6600"/>
                </a:solidFill>
                <a:latin typeface="Arial" pitchFamily="-1" charset="0"/>
              </a:rPr>
            </a:br>
            <a:r>
              <a:rPr lang="en-US" sz="3600" b="1">
                <a:solidFill>
                  <a:srgbClr val="FF6600"/>
                </a:solidFill>
                <a:latin typeface="Arial" pitchFamily="-1" charset="0"/>
              </a:rPr>
              <a:t>Est. 1965</a:t>
            </a:r>
            <a:endParaRPr lang="en-US" sz="3600">
              <a:solidFill>
                <a:srgbClr val="FF6600"/>
              </a:solidFill>
              <a:latin typeface="Arial" pitchFamily="-1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92075"/>
            <a:ext cx="7313612" cy="701675"/>
          </a:xfrm>
        </p:spPr>
        <p:txBody>
          <a:bodyPr/>
          <a:lstStyle/>
          <a:p>
            <a:pPr eaLnBrk="1" hangingPunct="1"/>
            <a:r>
              <a:rPr lang="en-US" sz="4000"/>
              <a:t>CDC</a:t>
            </a:r>
          </a:p>
        </p:txBody>
      </p:sp>
      <p:sp>
        <p:nvSpPr>
          <p:cNvPr id="168963" name="Rectangle 6"/>
          <p:cNvSpPr>
            <a:spLocks noChangeArrowheads="1"/>
          </p:cNvSpPr>
          <p:nvPr/>
        </p:nvSpPr>
        <p:spPr bwMode="auto">
          <a:xfrm>
            <a:off x="1676400" y="1600200"/>
            <a:ext cx="7010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4000" b="1">
                <a:solidFill>
                  <a:srgbClr val="FF6600"/>
                </a:solidFill>
              </a:rPr>
              <a:t>Centers for Disease Control and Prevention</a:t>
            </a:r>
          </a:p>
        </p:txBody>
      </p:sp>
      <p:sp>
        <p:nvSpPr>
          <p:cNvPr id="168964" name="Rectangle 7"/>
          <p:cNvSpPr>
            <a:spLocks noChangeArrowheads="1"/>
          </p:cNvSpPr>
          <p:nvPr/>
        </p:nvSpPr>
        <p:spPr bwMode="auto">
          <a:xfrm>
            <a:off x="1066800" y="3886200"/>
            <a:ext cx="70104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1" charset="2"/>
              <a:buNone/>
            </a:pPr>
            <a:r>
              <a:rPr lang="en-US" sz="2900" b="1">
                <a:latin typeface="Arial" pitchFamily="-1" charset="0"/>
              </a:rPr>
              <a:t>Special Permit to Import Nonhuman Primates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1" charset="2"/>
              <a:buNone/>
            </a:pPr>
            <a:r>
              <a:rPr lang="en-US" sz="2900" b="1">
                <a:latin typeface="Arial" pitchFamily="-1" charset="0"/>
              </a:rPr>
              <a:t>Registration as Importer</a:t>
            </a:r>
            <a:endParaRPr lang="en-US" sz="4100" b="1">
              <a:latin typeface="Arial" pitchFamily="-1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Endangered Species Act</a:t>
            </a:r>
          </a:p>
        </p:txBody>
      </p:sp>
      <p:sp>
        <p:nvSpPr>
          <p:cNvPr id="171011" name="Rectangle 4"/>
          <p:cNvSpPr>
            <a:spLocks noChangeArrowheads="1"/>
          </p:cNvSpPr>
          <p:nvPr/>
        </p:nvSpPr>
        <p:spPr bwMode="auto">
          <a:xfrm>
            <a:off x="990600" y="1598613"/>
            <a:ext cx="7772400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4800" b="1">
                <a:solidFill>
                  <a:srgbClr val="FF6600"/>
                </a:solidFill>
                <a:latin typeface="Arial" pitchFamily="-1" charset="0"/>
              </a:rPr>
              <a:t>Endangered Species Act</a:t>
            </a:r>
            <a:br>
              <a:rPr lang="en-US" sz="4800" b="1">
                <a:solidFill>
                  <a:srgbClr val="FF6600"/>
                </a:solidFill>
                <a:latin typeface="Arial" pitchFamily="-1" charset="0"/>
              </a:rPr>
            </a:br>
            <a:r>
              <a:rPr lang="en-US" sz="4800" b="1">
                <a:solidFill>
                  <a:srgbClr val="FF6600"/>
                </a:solidFill>
                <a:latin typeface="Arial" pitchFamily="-1" charset="0"/>
              </a:rPr>
              <a:t>Title 50 CFR</a:t>
            </a:r>
            <a:br>
              <a:rPr lang="en-US" sz="4800" b="1">
                <a:solidFill>
                  <a:srgbClr val="FF6600"/>
                </a:solidFill>
                <a:latin typeface="Arial" pitchFamily="-1" charset="0"/>
              </a:rPr>
            </a:br>
            <a:r>
              <a:rPr lang="en-US" sz="4800" b="1">
                <a:solidFill>
                  <a:srgbClr val="FF6600"/>
                </a:solidFill>
                <a:latin typeface="Arial" pitchFamily="-1" charset="0"/>
              </a:rPr>
              <a:t>1973 (1969)</a:t>
            </a:r>
            <a:endParaRPr lang="en-US" sz="4400">
              <a:solidFill>
                <a:srgbClr val="FF6600"/>
              </a:solidFill>
              <a:latin typeface="Arial" pitchFamily="-1" charset="0"/>
            </a:endParaRPr>
          </a:p>
        </p:txBody>
      </p:sp>
      <p:sp>
        <p:nvSpPr>
          <p:cNvPr id="171012" name="Rectangle 5"/>
          <p:cNvSpPr>
            <a:spLocks noChangeArrowheads="1"/>
          </p:cNvSpPr>
          <p:nvPr/>
        </p:nvSpPr>
        <p:spPr bwMode="auto">
          <a:xfrm>
            <a:off x="1143000" y="4575175"/>
            <a:ext cx="739140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1" charset="2"/>
              <a:buNone/>
            </a:pPr>
            <a:r>
              <a:rPr lang="en-US" sz="2900" b="1">
                <a:latin typeface="Arial" pitchFamily="-1" charset="0"/>
              </a:rPr>
              <a:t>Regulatory Authority</a:t>
            </a:r>
            <a:r>
              <a:rPr lang="en-US" sz="2900"/>
              <a:t> </a:t>
            </a:r>
            <a:r>
              <a:rPr lang="en-US" sz="2900" b="1">
                <a:sym typeface="Symbol" pitchFamily="-1" charset="2"/>
              </a:rPr>
              <a:t></a:t>
            </a:r>
            <a:r>
              <a:rPr lang="en-US" sz="2900"/>
              <a:t> </a:t>
            </a:r>
            <a:r>
              <a:rPr lang="en-US" sz="2900" b="1">
                <a:latin typeface="Arial" pitchFamily="-1" charset="0"/>
              </a:rPr>
              <a:t>Fish and Wildlife Service of the United States Department of Interior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CITES</a:t>
            </a:r>
          </a:p>
        </p:txBody>
      </p:sp>
      <p:sp>
        <p:nvSpPr>
          <p:cNvPr id="173059" name="Rectangle 4"/>
          <p:cNvSpPr>
            <a:spLocks noChangeArrowheads="1"/>
          </p:cNvSpPr>
          <p:nvPr/>
        </p:nvSpPr>
        <p:spPr bwMode="auto">
          <a:xfrm>
            <a:off x="685800" y="1981200"/>
            <a:ext cx="77724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4400" b="1">
                <a:solidFill>
                  <a:srgbClr val="FF6600"/>
                </a:solidFill>
                <a:latin typeface="Arial" pitchFamily="-1" charset="0"/>
              </a:rPr>
              <a:t>Convention on the International Trade in Endangered Species of Wild Fauna and Flora (CITES)</a:t>
            </a:r>
            <a:endParaRPr lang="en-US" sz="4400">
              <a:solidFill>
                <a:srgbClr val="FF6600"/>
              </a:solidFill>
              <a:latin typeface="Arial" pitchFamily="-1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Animal Transport</a:t>
            </a:r>
          </a:p>
        </p:txBody>
      </p:sp>
      <p:sp>
        <p:nvSpPr>
          <p:cNvPr id="175107" name="Rectangle 6"/>
          <p:cNvSpPr>
            <a:spLocks noChangeArrowheads="1"/>
          </p:cNvSpPr>
          <p:nvPr/>
        </p:nvSpPr>
        <p:spPr bwMode="auto">
          <a:xfrm>
            <a:off x="914400" y="1555750"/>
            <a:ext cx="77724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4400" b="1">
                <a:solidFill>
                  <a:srgbClr val="FF6600"/>
                </a:solidFill>
                <a:latin typeface="Arial" pitchFamily="-1" charset="0"/>
              </a:rPr>
              <a:t>Regulations for Transport of Wild Mammals and Birds</a:t>
            </a:r>
            <a:br>
              <a:rPr lang="en-US" sz="4400" b="1">
                <a:solidFill>
                  <a:srgbClr val="FF6600"/>
                </a:solidFill>
                <a:latin typeface="Arial" pitchFamily="-1" charset="0"/>
              </a:rPr>
            </a:br>
            <a:r>
              <a:rPr lang="en-US" sz="4400" b="1">
                <a:solidFill>
                  <a:srgbClr val="FF6600"/>
                </a:solidFill>
                <a:latin typeface="Arial" pitchFamily="-1" charset="0"/>
              </a:rPr>
              <a:t>Title 50 CFR</a:t>
            </a:r>
            <a:endParaRPr lang="en-US" sz="4400">
              <a:solidFill>
                <a:srgbClr val="FF6600"/>
              </a:solidFill>
              <a:latin typeface="Arial" pitchFamily="-1" charset="0"/>
            </a:endParaRPr>
          </a:p>
        </p:txBody>
      </p:sp>
      <p:sp>
        <p:nvSpPr>
          <p:cNvPr id="175108" name="Rectangle 7"/>
          <p:cNvSpPr>
            <a:spLocks noChangeArrowheads="1"/>
          </p:cNvSpPr>
          <p:nvPr/>
        </p:nvSpPr>
        <p:spPr bwMode="auto">
          <a:xfrm>
            <a:off x="1371600" y="4114800"/>
            <a:ext cx="7239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1" charset="2"/>
              <a:buNone/>
            </a:pPr>
            <a:r>
              <a:rPr lang="en-US" sz="2900" b="1">
                <a:latin typeface="Arial" pitchFamily="-1" charset="0"/>
              </a:rPr>
              <a:t>Regulatory Authority</a:t>
            </a:r>
            <a:r>
              <a:rPr lang="en-US" sz="2900"/>
              <a:t> </a:t>
            </a:r>
            <a:r>
              <a:rPr lang="en-US" sz="2900" b="1">
                <a:sym typeface="Symbol" pitchFamily="-1" charset="2"/>
              </a:rPr>
              <a:t></a:t>
            </a:r>
            <a:r>
              <a:rPr lang="en-US" sz="2900"/>
              <a:t> </a:t>
            </a:r>
            <a:r>
              <a:rPr lang="en-US" sz="2900" b="1">
                <a:latin typeface="Arial" pitchFamily="-1" charset="0"/>
              </a:rPr>
              <a:t>Fish and Wildlife Service of the United States Department of Interior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International Air Transport</a:t>
            </a:r>
          </a:p>
        </p:txBody>
      </p:sp>
      <p:sp>
        <p:nvSpPr>
          <p:cNvPr id="177155" name="Rectangle 4"/>
          <p:cNvSpPr>
            <a:spLocks noChangeArrowheads="1"/>
          </p:cNvSpPr>
          <p:nvPr/>
        </p:nvSpPr>
        <p:spPr bwMode="auto">
          <a:xfrm>
            <a:off x="914400" y="1447800"/>
            <a:ext cx="76200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3600" b="1">
                <a:solidFill>
                  <a:srgbClr val="FF6600"/>
                </a:solidFill>
                <a:latin typeface="Arial" pitchFamily="-1" charset="0"/>
              </a:rPr>
              <a:t>International Air Transport Association</a:t>
            </a:r>
            <a:br>
              <a:rPr lang="en-US" sz="3600" b="1">
                <a:solidFill>
                  <a:srgbClr val="FF6600"/>
                </a:solidFill>
                <a:latin typeface="Arial" pitchFamily="-1" charset="0"/>
              </a:rPr>
            </a:br>
            <a:r>
              <a:rPr lang="en-US" sz="3600" b="1">
                <a:solidFill>
                  <a:srgbClr val="FF6600"/>
                </a:solidFill>
                <a:latin typeface="Arial" pitchFamily="-1" charset="0"/>
              </a:rPr>
              <a:t>Resolution 620</a:t>
            </a:r>
            <a:br>
              <a:rPr lang="en-US" sz="3600" b="1">
                <a:solidFill>
                  <a:srgbClr val="FF6600"/>
                </a:solidFill>
                <a:latin typeface="Arial" pitchFamily="-1" charset="0"/>
              </a:rPr>
            </a:br>
            <a:r>
              <a:rPr lang="en-US" sz="3600" b="1">
                <a:solidFill>
                  <a:srgbClr val="FF6600"/>
                </a:solidFill>
                <a:latin typeface="Arial" pitchFamily="-1" charset="0"/>
              </a:rPr>
              <a:t>Live Animals Regulations</a:t>
            </a:r>
            <a:br>
              <a:rPr lang="en-US" sz="3600" b="1">
                <a:solidFill>
                  <a:srgbClr val="FF6600"/>
                </a:solidFill>
                <a:latin typeface="Arial" pitchFamily="-1" charset="0"/>
              </a:rPr>
            </a:br>
            <a:r>
              <a:rPr lang="en-US" sz="3600" b="1">
                <a:solidFill>
                  <a:srgbClr val="FF6600"/>
                </a:solidFill>
                <a:latin typeface="Arial" pitchFamily="-1" charset="0"/>
              </a:rPr>
              <a:t>26th Ed., October, 1999</a:t>
            </a:r>
          </a:p>
        </p:txBody>
      </p:sp>
      <p:sp>
        <p:nvSpPr>
          <p:cNvPr id="177156" name="Rectangle 5"/>
          <p:cNvSpPr>
            <a:spLocks noChangeArrowheads="1"/>
          </p:cNvSpPr>
          <p:nvPr/>
        </p:nvSpPr>
        <p:spPr bwMode="auto">
          <a:xfrm>
            <a:off x="1371600" y="5089525"/>
            <a:ext cx="64008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1" charset="2"/>
              <a:buNone/>
            </a:pPr>
            <a:r>
              <a:rPr lang="en-US" sz="3700" b="1">
                <a:latin typeface="Arial" pitchFamily="-1" charset="0"/>
              </a:rPr>
              <a:t>151 Signatory Countries</a:t>
            </a:r>
            <a:endParaRPr lang="en-US" sz="3300" b="1">
              <a:latin typeface="Arial" pitchFamily="-1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2438400"/>
            <a:ext cx="7313612" cy="1219200"/>
          </a:xfrm>
        </p:spPr>
        <p:txBody>
          <a:bodyPr/>
          <a:lstStyle/>
          <a:p>
            <a:pPr eaLnBrk="1" hangingPunct="1"/>
            <a:r>
              <a:rPr lang="en-US" sz="4400" b="1">
                <a:solidFill>
                  <a:schemeClr val="hlink"/>
                </a:solidFill>
              </a:rPr>
              <a:t>Humans in Research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196850"/>
            <a:ext cx="7391400" cy="641350"/>
          </a:xfrm>
        </p:spPr>
        <p:txBody>
          <a:bodyPr/>
          <a:lstStyle/>
          <a:p>
            <a:pPr eaLnBrk="1" hangingPunct="1"/>
            <a:r>
              <a:rPr lang="en-US" b="0">
                <a:solidFill>
                  <a:schemeClr val="tx1"/>
                </a:solidFill>
              </a:rPr>
              <a:t>Expanding the IRB</a:t>
            </a:r>
          </a:p>
        </p:txBody>
      </p:sp>
      <p:sp>
        <p:nvSpPr>
          <p:cNvPr id="181251" name="Text Box 3"/>
          <p:cNvSpPr txBox="1">
            <a:spLocks noChangeArrowheads="1"/>
          </p:cNvSpPr>
          <p:nvPr/>
        </p:nvSpPr>
        <p:spPr bwMode="auto">
          <a:xfrm>
            <a:off x="762000" y="5562600"/>
            <a:ext cx="8077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20000"/>
              </a:spcBef>
              <a:buFont typeface="Wingdings" pitchFamily="-1" charset="2"/>
              <a:buNone/>
            </a:pPr>
            <a:r>
              <a:rPr lang="en-US" sz="2000">
                <a:solidFill>
                  <a:schemeClr val="tx2"/>
                </a:solidFill>
                <a:latin typeface="Arial" pitchFamily="-1" charset="0"/>
              </a:rPr>
              <a:t>Gilbert, SG. </a:t>
            </a:r>
            <a:r>
              <a:rPr lang="en-US" sz="2000" i="1">
                <a:solidFill>
                  <a:schemeClr val="tx2"/>
                </a:solidFill>
                <a:latin typeface="Arial" pitchFamily="-1" charset="0"/>
              </a:rPr>
              <a:t>Supplementing the Traditional Institutional Review Board with an Environmental Health and Community Review Board</a:t>
            </a:r>
            <a:r>
              <a:rPr lang="en-US" sz="2000">
                <a:solidFill>
                  <a:schemeClr val="tx2"/>
                </a:solidFill>
                <a:latin typeface="Arial" pitchFamily="-1" charset="0"/>
              </a:rPr>
              <a:t>. Environ Health Perspect 114:1626–1629 (2006).</a:t>
            </a:r>
          </a:p>
        </p:txBody>
      </p:sp>
      <p:sp>
        <p:nvSpPr>
          <p:cNvPr id="181252" name="Text Box 4"/>
          <p:cNvSpPr txBox="1">
            <a:spLocks noChangeArrowheads="1"/>
          </p:cNvSpPr>
          <p:nvPr/>
        </p:nvSpPr>
        <p:spPr bwMode="auto">
          <a:xfrm>
            <a:off x="914400" y="1295400"/>
            <a:ext cx="7696200" cy="410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eaLnBrk="1" hangingPunct="1">
              <a:spcBef>
                <a:spcPct val="20000"/>
              </a:spcBef>
              <a:buFont typeface="Wingdings" pitchFamily="-1" charset="2"/>
              <a:buChar char="Ø"/>
            </a:pPr>
            <a:r>
              <a:rPr lang="en-US" sz="2800" b="1">
                <a:solidFill>
                  <a:schemeClr val="tx2"/>
                </a:solidFill>
                <a:latin typeface="Arial" pitchFamily="-1" charset="0"/>
              </a:rPr>
              <a:t>Traditional institutional review board (IRB) focus on protecting the rights and ensuring the safety of the individuals involved.</a:t>
            </a:r>
          </a:p>
          <a:p>
            <a:pPr marL="457200" indent="-457200" eaLnBrk="1" hangingPunct="1">
              <a:spcBef>
                <a:spcPct val="20000"/>
              </a:spcBef>
              <a:buFont typeface="Wingdings" pitchFamily="-1" charset="2"/>
              <a:buChar char="Ø"/>
            </a:pPr>
            <a:r>
              <a:rPr lang="en-US" sz="2800" b="1">
                <a:solidFill>
                  <a:schemeClr val="tx2"/>
                </a:solidFill>
                <a:latin typeface="Arial" pitchFamily="-1" charset="0"/>
              </a:rPr>
              <a:t>To address broader community concerns.</a:t>
            </a:r>
          </a:p>
          <a:p>
            <a:pPr marL="457200" indent="-457200" eaLnBrk="1" hangingPunct="1">
              <a:spcBef>
                <a:spcPct val="20000"/>
              </a:spcBef>
              <a:buFont typeface="Wingdings" pitchFamily="-1" charset="2"/>
              <a:buChar char="Ø"/>
            </a:pPr>
            <a:r>
              <a:rPr lang="en-US" sz="2800" b="1">
                <a:solidFill>
                  <a:schemeClr val="tx2"/>
                </a:solidFill>
                <a:latin typeface="Arial" pitchFamily="-1" charset="0"/>
              </a:rPr>
              <a:t>Propose the development of Environmental Health and Community Review Boards (EHCRBs)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153988"/>
            <a:ext cx="6248400" cy="762000"/>
          </a:xfrm>
        </p:spPr>
        <p:txBody>
          <a:bodyPr/>
          <a:lstStyle/>
          <a:p>
            <a:pPr eaLnBrk="1" hangingPunct="1"/>
            <a:r>
              <a:rPr lang="en-US" sz="4400" b="0">
                <a:solidFill>
                  <a:schemeClr val="tx1"/>
                </a:solidFill>
              </a:rPr>
              <a:t>Premise</a:t>
            </a:r>
          </a:p>
        </p:txBody>
      </p:sp>
      <p:sp>
        <p:nvSpPr>
          <p:cNvPr id="183299" name="Text Box 3"/>
          <p:cNvSpPr txBox="1">
            <a:spLocks noChangeArrowheads="1"/>
          </p:cNvSpPr>
          <p:nvPr/>
        </p:nvSpPr>
        <p:spPr bwMode="auto">
          <a:xfrm>
            <a:off x="1295400" y="1752600"/>
            <a:ext cx="73152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20000"/>
              </a:spcBef>
              <a:buFont typeface="Wingdings" pitchFamily="-1" charset="2"/>
              <a:buNone/>
            </a:pPr>
            <a:r>
              <a:rPr lang="en-US" sz="4000" b="1">
                <a:solidFill>
                  <a:schemeClr val="tx2"/>
                </a:solidFill>
                <a:latin typeface="Arial" pitchFamily="-1" charset="0"/>
              </a:rPr>
              <a:t>Only by acknowledging the needs of and working with the community can we ensure ethically based and socially responsible research.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96850"/>
            <a:ext cx="8077200" cy="641350"/>
          </a:xfrm>
        </p:spPr>
        <p:txBody>
          <a:bodyPr/>
          <a:lstStyle/>
          <a:p>
            <a:pPr eaLnBrk="1" hangingPunct="1"/>
            <a:r>
              <a:rPr lang="en-US" b="0">
                <a:solidFill>
                  <a:schemeClr val="tx1"/>
                </a:solidFill>
              </a:rPr>
              <a:t>Traditional Ethical Foundation</a:t>
            </a:r>
          </a:p>
        </p:txBody>
      </p:sp>
      <p:sp>
        <p:nvSpPr>
          <p:cNvPr id="185347" name="Text Box 3"/>
          <p:cNvSpPr txBox="1">
            <a:spLocks noChangeArrowheads="1"/>
          </p:cNvSpPr>
          <p:nvPr/>
        </p:nvSpPr>
        <p:spPr bwMode="auto">
          <a:xfrm>
            <a:off x="1219200" y="1708150"/>
            <a:ext cx="7086600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eaLnBrk="1" hangingPunct="1">
              <a:spcBef>
                <a:spcPct val="20000"/>
              </a:spcBef>
              <a:buFont typeface="Wingdings" pitchFamily="-1" charset="2"/>
              <a:buNone/>
            </a:pPr>
            <a:r>
              <a:rPr lang="en-US" sz="4400" b="1">
                <a:solidFill>
                  <a:schemeClr val="tx2"/>
                </a:solidFill>
                <a:latin typeface="Arial" pitchFamily="-1" charset="0"/>
              </a:rPr>
              <a:t>Focus on the individual</a:t>
            </a:r>
          </a:p>
          <a:p>
            <a:pPr marL="919163" lvl="1" indent="-457200" eaLnBrk="1" hangingPunct="1">
              <a:spcBef>
                <a:spcPct val="20000"/>
              </a:spcBef>
              <a:buFont typeface="Wingdings" pitchFamily="-1" charset="2"/>
              <a:buChar char="Ø"/>
            </a:pPr>
            <a:r>
              <a:rPr lang="en-US" sz="4400" b="1">
                <a:solidFill>
                  <a:schemeClr val="tx2"/>
                </a:solidFill>
                <a:latin typeface="Arial" pitchFamily="-1" charset="0"/>
              </a:rPr>
              <a:t>Respect for autonomy</a:t>
            </a:r>
          </a:p>
          <a:p>
            <a:pPr marL="919163" lvl="1" indent="-457200" eaLnBrk="1" hangingPunct="1">
              <a:spcBef>
                <a:spcPct val="20000"/>
              </a:spcBef>
              <a:buFont typeface="Wingdings" pitchFamily="-1" charset="2"/>
              <a:buChar char="Ø"/>
            </a:pPr>
            <a:r>
              <a:rPr lang="en-US" sz="4400" b="1">
                <a:solidFill>
                  <a:schemeClr val="tx2"/>
                </a:solidFill>
                <a:latin typeface="Arial" pitchFamily="-1" charset="0"/>
              </a:rPr>
              <a:t>Beneficence</a:t>
            </a:r>
          </a:p>
          <a:p>
            <a:pPr marL="919163" lvl="1" indent="-457200" eaLnBrk="1" hangingPunct="1">
              <a:spcBef>
                <a:spcPct val="20000"/>
              </a:spcBef>
              <a:buFont typeface="Wingdings" pitchFamily="-1" charset="2"/>
              <a:buChar char="Ø"/>
            </a:pPr>
            <a:r>
              <a:rPr lang="en-US" sz="4400" b="1">
                <a:solidFill>
                  <a:schemeClr val="tx2"/>
                </a:solidFill>
                <a:latin typeface="Arial" pitchFamily="-1" charset="0"/>
              </a:rPr>
              <a:t>Nonmaleficence</a:t>
            </a:r>
          </a:p>
          <a:p>
            <a:pPr marL="919163" lvl="1" indent="-457200" eaLnBrk="1" hangingPunct="1">
              <a:spcBef>
                <a:spcPct val="20000"/>
              </a:spcBef>
              <a:buFont typeface="Wingdings" pitchFamily="-1" charset="2"/>
              <a:buChar char="Ø"/>
            </a:pPr>
            <a:r>
              <a:rPr lang="en-US" sz="4400" b="1">
                <a:solidFill>
                  <a:schemeClr val="tx2"/>
                </a:solidFill>
                <a:latin typeface="Arial" pitchFamily="-1" charset="0"/>
              </a:rPr>
              <a:t>Justice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2209800"/>
            <a:ext cx="7313612" cy="2209800"/>
          </a:xfrm>
        </p:spPr>
        <p:txBody>
          <a:bodyPr/>
          <a:lstStyle/>
          <a:p>
            <a:pPr algn="ctr" eaLnBrk="1" hangingPunct="1"/>
            <a:r>
              <a:rPr lang="en-US" sz="4400"/>
              <a:t>AN INTRODUCTION TO ETHICS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96850"/>
            <a:ext cx="8153400" cy="641350"/>
          </a:xfrm>
        </p:spPr>
        <p:txBody>
          <a:bodyPr/>
          <a:lstStyle/>
          <a:p>
            <a:pPr eaLnBrk="1" hangingPunct="1"/>
            <a:r>
              <a:rPr lang="en-US" b="0">
                <a:solidFill>
                  <a:schemeClr val="tx1"/>
                </a:solidFill>
              </a:rPr>
              <a:t>Alternative Ethical Foundation</a:t>
            </a:r>
          </a:p>
        </p:txBody>
      </p:sp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1143000" y="1317625"/>
            <a:ext cx="7696200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623888" indent="-623888" eaLnBrk="1" hangingPunct="1">
              <a:spcBef>
                <a:spcPct val="20000"/>
              </a:spcBef>
              <a:buFont typeface="Wingdings" pitchFamily="-1" charset="2"/>
              <a:buNone/>
            </a:pPr>
            <a:r>
              <a:rPr lang="en-US" sz="4400" b="1">
                <a:solidFill>
                  <a:schemeClr val="tx2"/>
                </a:solidFill>
                <a:latin typeface="Arial" pitchFamily="-1" charset="0"/>
              </a:rPr>
              <a:t>Expanded ethical construct </a:t>
            </a:r>
          </a:p>
          <a:p>
            <a:pPr marL="1481138" lvl="1" indent="-742950" eaLnBrk="1" hangingPunct="1">
              <a:spcBef>
                <a:spcPct val="20000"/>
              </a:spcBef>
              <a:buFont typeface="Wingdings" pitchFamily="-1" charset="2"/>
              <a:buChar char="Ø"/>
            </a:pPr>
            <a:r>
              <a:rPr lang="en-US" sz="4400" b="1">
                <a:solidFill>
                  <a:schemeClr val="tx2"/>
                </a:solidFill>
                <a:latin typeface="Arial" pitchFamily="-1" charset="0"/>
              </a:rPr>
              <a:t>Dignity</a:t>
            </a:r>
          </a:p>
          <a:p>
            <a:pPr marL="1481138" lvl="1" indent="-742950" eaLnBrk="1" hangingPunct="1">
              <a:spcBef>
                <a:spcPct val="20000"/>
              </a:spcBef>
              <a:buFont typeface="Wingdings" pitchFamily="-1" charset="2"/>
              <a:buChar char="Ø"/>
            </a:pPr>
            <a:r>
              <a:rPr lang="en-US" sz="4400" b="1">
                <a:solidFill>
                  <a:schemeClr val="tx2"/>
                </a:solidFill>
                <a:latin typeface="Arial" pitchFamily="-1" charset="0"/>
              </a:rPr>
              <a:t>Veracity</a:t>
            </a:r>
          </a:p>
          <a:p>
            <a:pPr marL="1481138" lvl="1" indent="-742950" eaLnBrk="1" hangingPunct="1">
              <a:spcBef>
                <a:spcPct val="20000"/>
              </a:spcBef>
              <a:buFont typeface="Wingdings" pitchFamily="-1" charset="2"/>
              <a:buChar char="Ø"/>
            </a:pPr>
            <a:r>
              <a:rPr lang="en-US" sz="4400" b="1">
                <a:solidFill>
                  <a:schemeClr val="tx2"/>
                </a:solidFill>
                <a:latin typeface="Arial" pitchFamily="-1" charset="0"/>
              </a:rPr>
              <a:t>Sustainability</a:t>
            </a:r>
          </a:p>
          <a:p>
            <a:pPr marL="1481138" lvl="1" indent="-742950" eaLnBrk="1" hangingPunct="1">
              <a:spcBef>
                <a:spcPct val="20000"/>
              </a:spcBef>
              <a:buFont typeface="Wingdings" pitchFamily="-1" charset="2"/>
              <a:buChar char="Ø"/>
            </a:pPr>
            <a:r>
              <a:rPr lang="en-US" sz="4400" b="1">
                <a:solidFill>
                  <a:schemeClr val="tx2"/>
                </a:solidFill>
                <a:latin typeface="Arial" pitchFamily="-1" charset="0"/>
              </a:rPr>
              <a:t>Justice</a:t>
            </a:r>
          </a:p>
          <a:p>
            <a:pPr marL="623888" indent="-623888" eaLnBrk="1" hangingPunct="1">
              <a:spcBef>
                <a:spcPct val="20000"/>
              </a:spcBef>
              <a:buFont typeface="Wingdings" pitchFamily="-1" charset="2"/>
              <a:buNone/>
            </a:pPr>
            <a:r>
              <a:rPr lang="en-US" sz="4400" b="1">
                <a:solidFill>
                  <a:schemeClr val="tx2"/>
                </a:solidFill>
                <a:latin typeface="Arial" pitchFamily="-1" charset="0"/>
              </a:rPr>
              <a:t>Emphasis on community.</a:t>
            </a:r>
          </a:p>
        </p:txBody>
      </p:sp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3181350" y="6273800"/>
            <a:ext cx="2762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>
                <a:solidFill>
                  <a:schemeClr val="tx2"/>
                </a:solidFill>
                <a:latin typeface="Arial" pitchFamily="-1" charset="0"/>
              </a:rPr>
              <a:t>[Gilbert, SG. EHP (2006)]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334963"/>
            <a:ext cx="8077200" cy="579437"/>
          </a:xfrm>
        </p:spPr>
        <p:txBody>
          <a:bodyPr/>
          <a:lstStyle/>
          <a:p>
            <a:pPr eaLnBrk="1" hangingPunct="1"/>
            <a:r>
              <a:rPr lang="en-US" sz="3200" b="0">
                <a:solidFill>
                  <a:schemeClr val="tx1"/>
                </a:solidFill>
              </a:rPr>
              <a:t>Community Based Participatory Research</a:t>
            </a:r>
          </a:p>
        </p:txBody>
      </p:sp>
      <p:sp>
        <p:nvSpPr>
          <p:cNvPr id="189443" name="Text Box 3"/>
          <p:cNvSpPr txBox="1">
            <a:spLocks noChangeArrowheads="1"/>
          </p:cNvSpPr>
          <p:nvPr/>
        </p:nvSpPr>
        <p:spPr bwMode="auto">
          <a:xfrm>
            <a:off x="2198688" y="6308725"/>
            <a:ext cx="47355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>
                <a:solidFill>
                  <a:schemeClr val="tx2"/>
                </a:solidFill>
                <a:latin typeface="Arial" pitchFamily="-1" charset="0"/>
              </a:rPr>
              <a:t>[adapted from O’Fallon &amp; Dearry (2002)]</a:t>
            </a:r>
          </a:p>
        </p:txBody>
      </p:sp>
      <p:sp>
        <p:nvSpPr>
          <p:cNvPr id="189444" name="Text Box 4"/>
          <p:cNvSpPr txBox="1">
            <a:spLocks noChangeArrowheads="1"/>
          </p:cNvSpPr>
          <p:nvPr/>
        </p:nvSpPr>
        <p:spPr bwMode="auto">
          <a:xfrm>
            <a:off x="1187450" y="1524000"/>
            <a:ext cx="7346950" cy="453548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eaLnBrk="1" hangingPunct="1">
              <a:spcBef>
                <a:spcPct val="20000"/>
              </a:spcBef>
              <a:buFont typeface="Wingdings" pitchFamily="-1" charset="2"/>
              <a:buAutoNum type="arabicPeriod"/>
            </a:pPr>
            <a:r>
              <a:rPr lang="en-US" sz="2800" b="1">
                <a:solidFill>
                  <a:schemeClr val="tx2"/>
                </a:solidFill>
                <a:latin typeface="Arial" pitchFamily="-1" charset="0"/>
              </a:rPr>
              <a:t>Promotes active collaboration and participation</a:t>
            </a:r>
          </a:p>
          <a:p>
            <a:pPr marL="457200" indent="-457200" eaLnBrk="1" hangingPunct="1">
              <a:spcBef>
                <a:spcPct val="20000"/>
              </a:spcBef>
              <a:buFont typeface="Wingdings" pitchFamily="-1" charset="2"/>
              <a:buAutoNum type="arabicPeriod"/>
            </a:pPr>
            <a:r>
              <a:rPr lang="en-US" sz="2800" b="1">
                <a:solidFill>
                  <a:schemeClr val="tx2"/>
                </a:solidFill>
                <a:latin typeface="Arial" pitchFamily="-1" charset="0"/>
              </a:rPr>
              <a:t>Fosters co-learning</a:t>
            </a:r>
          </a:p>
          <a:p>
            <a:pPr marL="457200" indent="-457200" eaLnBrk="1" hangingPunct="1">
              <a:spcBef>
                <a:spcPct val="20000"/>
              </a:spcBef>
              <a:buFont typeface="Wingdings" pitchFamily="-1" charset="2"/>
              <a:buAutoNum type="arabicPeriod"/>
            </a:pPr>
            <a:r>
              <a:rPr lang="en-US" sz="2800" b="1">
                <a:solidFill>
                  <a:schemeClr val="tx2"/>
                </a:solidFill>
                <a:latin typeface="Arial" pitchFamily="-1" charset="0"/>
              </a:rPr>
              <a:t>Projects are community driven</a:t>
            </a:r>
          </a:p>
          <a:p>
            <a:pPr marL="457200" indent="-457200" eaLnBrk="1" hangingPunct="1">
              <a:spcBef>
                <a:spcPct val="20000"/>
              </a:spcBef>
              <a:buFont typeface="Wingdings" pitchFamily="-1" charset="2"/>
              <a:buAutoNum type="arabicPeriod"/>
            </a:pPr>
            <a:r>
              <a:rPr lang="en-US" sz="2800" b="1">
                <a:solidFill>
                  <a:schemeClr val="tx2"/>
                </a:solidFill>
                <a:latin typeface="Arial" pitchFamily="-1" charset="0"/>
              </a:rPr>
              <a:t>Disseminates results in useful terms</a:t>
            </a:r>
          </a:p>
          <a:p>
            <a:pPr marL="457200" indent="-457200" eaLnBrk="1" hangingPunct="1">
              <a:spcBef>
                <a:spcPct val="20000"/>
              </a:spcBef>
              <a:buFont typeface="Wingdings" pitchFamily="-1" charset="2"/>
              <a:buAutoNum type="arabicPeriod"/>
            </a:pPr>
            <a:r>
              <a:rPr lang="en-US" sz="2800" b="1">
                <a:solidFill>
                  <a:schemeClr val="tx2"/>
                </a:solidFill>
                <a:latin typeface="Arial" pitchFamily="-1" charset="0"/>
              </a:rPr>
              <a:t>Research and intervention strategies</a:t>
            </a:r>
          </a:p>
          <a:p>
            <a:pPr marL="457200" indent="-457200" eaLnBrk="1" hangingPunct="1">
              <a:spcBef>
                <a:spcPct val="20000"/>
              </a:spcBef>
              <a:buFont typeface="Wingdings" pitchFamily="-1" charset="2"/>
              <a:buAutoNum type="arabicPeriod"/>
            </a:pPr>
            <a:r>
              <a:rPr lang="en-US" sz="2800" b="1">
                <a:solidFill>
                  <a:schemeClr val="tx2"/>
                </a:solidFill>
                <a:latin typeface="Arial" pitchFamily="-1" charset="0"/>
              </a:rPr>
              <a:t>are culturally appropriate</a:t>
            </a:r>
          </a:p>
          <a:p>
            <a:pPr marL="457200" indent="-457200" eaLnBrk="1" hangingPunct="1">
              <a:spcBef>
                <a:spcPct val="20000"/>
              </a:spcBef>
              <a:buFont typeface="Wingdings" pitchFamily="-1" charset="2"/>
              <a:buAutoNum type="arabicPeriod"/>
            </a:pPr>
            <a:r>
              <a:rPr lang="en-US" sz="2800" b="1">
                <a:solidFill>
                  <a:schemeClr val="tx2"/>
                </a:solidFill>
                <a:latin typeface="Arial" pitchFamily="-1" charset="0"/>
              </a:rPr>
              <a:t>Defines community as a unit of identity</a:t>
            </a:r>
          </a:p>
          <a:p>
            <a:pPr marL="457200" indent="-457200" eaLnBrk="1" hangingPunct="1">
              <a:spcBef>
                <a:spcPct val="20000"/>
              </a:spcBef>
              <a:buFont typeface="Wingdings" pitchFamily="-1" charset="2"/>
              <a:buAutoNum type="arabicPeriod"/>
            </a:pPr>
            <a:r>
              <a:rPr lang="en-US" sz="2800" b="1">
                <a:solidFill>
                  <a:schemeClr val="tx2"/>
                </a:solidFill>
                <a:latin typeface="Arial" pitchFamily="-1" charset="0"/>
              </a:rPr>
              <a:t>Build community capacity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36525"/>
            <a:ext cx="8229600" cy="641350"/>
          </a:xfrm>
        </p:spPr>
        <p:txBody>
          <a:bodyPr/>
          <a:lstStyle/>
          <a:p>
            <a:pPr eaLnBrk="1" hangingPunct="1"/>
            <a:r>
              <a:rPr lang="en-US" b="0">
                <a:solidFill>
                  <a:schemeClr val="tx1"/>
                </a:solidFill>
              </a:rPr>
              <a:t>Environmental Health &amp; Community RB</a:t>
            </a:r>
          </a:p>
        </p:txBody>
      </p:sp>
      <p:sp>
        <p:nvSpPr>
          <p:cNvPr id="191491" name="Text Box 3"/>
          <p:cNvSpPr txBox="1">
            <a:spLocks noChangeArrowheads="1"/>
          </p:cNvSpPr>
          <p:nvPr/>
        </p:nvSpPr>
        <p:spPr bwMode="auto">
          <a:xfrm>
            <a:off x="1187450" y="2036763"/>
            <a:ext cx="7346950" cy="436403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eaLnBrk="1" hangingPunct="1">
              <a:spcBef>
                <a:spcPct val="20000"/>
              </a:spcBef>
              <a:buFont typeface="Wingdings" pitchFamily="-1" charset="2"/>
              <a:buAutoNum type="arabicPeriod"/>
            </a:pPr>
            <a:r>
              <a:rPr lang="en-US" sz="2800" b="1">
                <a:solidFill>
                  <a:schemeClr val="tx2"/>
                </a:solidFill>
                <a:latin typeface="Arial" pitchFamily="-1" charset="0"/>
              </a:rPr>
              <a:t>Ethical responsibility to the community in which the project was taking place.</a:t>
            </a:r>
          </a:p>
          <a:p>
            <a:pPr marL="457200" indent="-457200" eaLnBrk="1" hangingPunct="1">
              <a:spcBef>
                <a:spcPct val="20000"/>
              </a:spcBef>
              <a:buFont typeface="Wingdings" pitchFamily="-1" charset="2"/>
              <a:buAutoNum type="arabicPeriod"/>
            </a:pPr>
            <a:r>
              <a:rPr lang="en-US" sz="2800" b="1">
                <a:solidFill>
                  <a:schemeClr val="tx2"/>
                </a:solidFill>
                <a:latin typeface="Arial" pitchFamily="-1" charset="0"/>
              </a:rPr>
              <a:t>Dealing with ethical issues associated with broader community concerns &amp; implications </a:t>
            </a:r>
          </a:p>
          <a:p>
            <a:pPr marL="914400" lvl="1" indent="-457200" eaLnBrk="1" hangingPunct="1">
              <a:spcBef>
                <a:spcPct val="20000"/>
              </a:spcBef>
              <a:buFont typeface="Wingdings" pitchFamily="-1" charset="2"/>
              <a:buChar char="Ø"/>
            </a:pPr>
            <a:r>
              <a:rPr lang="en-US" sz="2800" b="1">
                <a:solidFill>
                  <a:schemeClr val="tx2"/>
                </a:solidFill>
                <a:latin typeface="Arial" pitchFamily="-1" charset="0"/>
              </a:rPr>
              <a:t>Community members</a:t>
            </a:r>
          </a:p>
          <a:p>
            <a:pPr marL="914400" lvl="1" indent="-457200" eaLnBrk="1" hangingPunct="1">
              <a:spcBef>
                <a:spcPct val="20000"/>
              </a:spcBef>
              <a:buFont typeface="Wingdings" pitchFamily="-1" charset="2"/>
              <a:buChar char="Ø"/>
            </a:pPr>
            <a:r>
              <a:rPr lang="en-US" sz="2800" b="1">
                <a:solidFill>
                  <a:schemeClr val="tx2"/>
                </a:solidFill>
                <a:latin typeface="Arial" pitchFamily="-1" charset="0"/>
              </a:rPr>
              <a:t>Family members</a:t>
            </a:r>
          </a:p>
          <a:p>
            <a:pPr marL="914400" lvl="1" indent="-457200" eaLnBrk="1" hangingPunct="1">
              <a:spcBef>
                <a:spcPct val="20000"/>
              </a:spcBef>
              <a:buFont typeface="Wingdings" pitchFamily="-1" charset="2"/>
              <a:buChar char="Ø"/>
            </a:pPr>
            <a:r>
              <a:rPr lang="en-US" sz="2800" b="1">
                <a:solidFill>
                  <a:schemeClr val="tx2"/>
                </a:solidFill>
                <a:latin typeface="Arial" pitchFamily="-1" charset="0"/>
              </a:rPr>
              <a:t>Neighborhood groups</a:t>
            </a:r>
          </a:p>
          <a:p>
            <a:pPr marL="914400" lvl="1" indent="-457200" eaLnBrk="1" hangingPunct="1">
              <a:spcBef>
                <a:spcPct val="20000"/>
              </a:spcBef>
              <a:buFont typeface="Wingdings" pitchFamily="-1" charset="2"/>
              <a:buChar char="Ø"/>
            </a:pPr>
            <a:r>
              <a:rPr lang="en-US" sz="2800" b="1">
                <a:solidFill>
                  <a:schemeClr val="tx2"/>
                </a:solidFill>
                <a:latin typeface="Arial" pitchFamily="-1" charset="0"/>
              </a:rPr>
              <a:t>Local businesses</a:t>
            </a:r>
          </a:p>
        </p:txBody>
      </p:sp>
      <p:sp>
        <p:nvSpPr>
          <p:cNvPr id="191492" name="Text Box 4"/>
          <p:cNvSpPr txBox="1">
            <a:spLocks noChangeArrowheads="1"/>
          </p:cNvSpPr>
          <p:nvPr/>
        </p:nvSpPr>
        <p:spPr bwMode="auto">
          <a:xfrm>
            <a:off x="3352800" y="1111250"/>
            <a:ext cx="2378075" cy="6413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3600" b="1">
                <a:latin typeface="Arial" pitchFamily="-1" charset="0"/>
              </a:rPr>
              <a:t>(EHCRB)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196850"/>
            <a:ext cx="7543800" cy="641350"/>
          </a:xfrm>
        </p:spPr>
        <p:txBody>
          <a:bodyPr/>
          <a:lstStyle/>
          <a:p>
            <a:pPr eaLnBrk="1" hangingPunct="1"/>
            <a:r>
              <a:rPr lang="en-US" b="0">
                <a:solidFill>
                  <a:schemeClr val="tx1"/>
                </a:solidFill>
              </a:rPr>
              <a:t>EHCRB</a:t>
            </a:r>
          </a:p>
        </p:txBody>
      </p:sp>
      <p:sp>
        <p:nvSpPr>
          <p:cNvPr id="193539" name="Text Box 3"/>
          <p:cNvSpPr txBox="1">
            <a:spLocks noChangeArrowheads="1"/>
          </p:cNvSpPr>
          <p:nvPr/>
        </p:nvSpPr>
        <p:spPr bwMode="auto">
          <a:xfrm>
            <a:off x="3181350" y="6273800"/>
            <a:ext cx="2762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>
                <a:solidFill>
                  <a:schemeClr val="tx2"/>
                </a:solidFill>
                <a:latin typeface="Arial" pitchFamily="-1" charset="0"/>
              </a:rPr>
              <a:t>[Gilbert, SG. EHP (2006)]</a:t>
            </a:r>
          </a:p>
        </p:txBody>
      </p:sp>
      <p:sp>
        <p:nvSpPr>
          <p:cNvPr id="193540" name="Oval 4"/>
          <p:cNvSpPr>
            <a:spLocks noChangeArrowheads="1"/>
          </p:cNvSpPr>
          <p:nvPr/>
        </p:nvSpPr>
        <p:spPr bwMode="auto">
          <a:xfrm>
            <a:off x="3581400" y="2438400"/>
            <a:ext cx="1905000" cy="1905000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3541" name="Oval 5"/>
          <p:cNvSpPr>
            <a:spLocks noChangeArrowheads="1"/>
          </p:cNvSpPr>
          <p:nvPr/>
        </p:nvSpPr>
        <p:spPr bwMode="auto">
          <a:xfrm>
            <a:off x="3810000" y="2590800"/>
            <a:ext cx="1752600" cy="18288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3542" name="Text Box 6"/>
          <p:cNvSpPr txBox="1">
            <a:spLocks noChangeArrowheads="1"/>
          </p:cNvSpPr>
          <p:nvPr/>
        </p:nvSpPr>
        <p:spPr bwMode="auto">
          <a:xfrm>
            <a:off x="3581400" y="3016250"/>
            <a:ext cx="1809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3600" b="1">
                <a:solidFill>
                  <a:schemeClr val="tx2"/>
                </a:solidFill>
                <a:latin typeface="Arial" pitchFamily="-1" charset="0"/>
              </a:rPr>
              <a:t>EHCRB</a:t>
            </a:r>
          </a:p>
        </p:txBody>
      </p:sp>
      <p:sp>
        <p:nvSpPr>
          <p:cNvPr id="193543" name="Text Box 7"/>
          <p:cNvSpPr txBox="1">
            <a:spLocks noChangeArrowheads="1"/>
          </p:cNvSpPr>
          <p:nvPr/>
        </p:nvSpPr>
        <p:spPr bwMode="auto">
          <a:xfrm>
            <a:off x="1219200" y="1736725"/>
            <a:ext cx="190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4000" b="1">
                <a:solidFill>
                  <a:schemeClr val="tx2"/>
                </a:solidFill>
                <a:latin typeface="Arial" pitchFamily="-1" charset="0"/>
              </a:rPr>
              <a:t>Dignity</a:t>
            </a:r>
          </a:p>
        </p:txBody>
      </p:sp>
      <p:sp>
        <p:nvSpPr>
          <p:cNvPr id="193544" name="Text Box 8"/>
          <p:cNvSpPr txBox="1">
            <a:spLocks noChangeArrowheads="1"/>
          </p:cNvSpPr>
          <p:nvPr/>
        </p:nvSpPr>
        <p:spPr bwMode="auto">
          <a:xfrm>
            <a:off x="5943600" y="1736725"/>
            <a:ext cx="2162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4000" b="1">
                <a:solidFill>
                  <a:schemeClr val="tx2"/>
                </a:solidFill>
                <a:latin typeface="Arial" pitchFamily="-1" charset="0"/>
              </a:rPr>
              <a:t>Veracity</a:t>
            </a:r>
          </a:p>
        </p:txBody>
      </p:sp>
      <p:sp>
        <p:nvSpPr>
          <p:cNvPr id="193545" name="Text Box 9"/>
          <p:cNvSpPr txBox="1">
            <a:spLocks noChangeArrowheads="1"/>
          </p:cNvSpPr>
          <p:nvPr/>
        </p:nvSpPr>
        <p:spPr bwMode="auto">
          <a:xfrm>
            <a:off x="6172200" y="3078163"/>
            <a:ext cx="1935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4000" b="1">
                <a:solidFill>
                  <a:schemeClr val="tx2"/>
                </a:solidFill>
                <a:latin typeface="Arial" pitchFamily="-1" charset="0"/>
              </a:rPr>
              <a:t>Justice</a:t>
            </a:r>
          </a:p>
        </p:txBody>
      </p:sp>
      <p:sp>
        <p:nvSpPr>
          <p:cNvPr id="193546" name="Text Box 10"/>
          <p:cNvSpPr txBox="1">
            <a:spLocks noChangeArrowheads="1"/>
          </p:cNvSpPr>
          <p:nvPr/>
        </p:nvSpPr>
        <p:spPr bwMode="auto">
          <a:xfrm>
            <a:off x="152400" y="3078163"/>
            <a:ext cx="303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4000" b="1">
                <a:solidFill>
                  <a:schemeClr val="tx2"/>
                </a:solidFill>
                <a:latin typeface="Arial" pitchFamily="-1" charset="0"/>
              </a:rPr>
              <a:t>Sustainable</a:t>
            </a:r>
          </a:p>
        </p:txBody>
      </p:sp>
      <p:sp>
        <p:nvSpPr>
          <p:cNvPr id="193547" name="Text Box 11"/>
          <p:cNvSpPr txBox="1">
            <a:spLocks noChangeArrowheads="1"/>
          </p:cNvSpPr>
          <p:nvPr/>
        </p:nvSpPr>
        <p:spPr bwMode="auto">
          <a:xfrm>
            <a:off x="417513" y="4851400"/>
            <a:ext cx="8307387" cy="1092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3200" b="1">
                <a:solidFill>
                  <a:schemeClr val="tx2"/>
                </a:solidFill>
                <a:latin typeface="Arial" pitchFamily="-1" charset="0"/>
              </a:rPr>
              <a:t>Foundation of IRB Principles &amp;</a:t>
            </a:r>
          </a:p>
          <a:p>
            <a:pPr algn="ctr" eaLnBrk="1" hangingPunct="1"/>
            <a:r>
              <a:rPr lang="en-US" sz="3200" b="1">
                <a:solidFill>
                  <a:schemeClr val="tx2"/>
                </a:solidFill>
                <a:latin typeface="Arial" pitchFamily="-1" charset="0"/>
              </a:rPr>
              <a:t>Community Based Participatory Research</a:t>
            </a:r>
          </a:p>
        </p:txBody>
      </p:sp>
      <p:sp>
        <p:nvSpPr>
          <p:cNvPr id="193548" name="Line 12"/>
          <p:cNvSpPr>
            <a:spLocks noChangeShapeType="1"/>
          </p:cNvSpPr>
          <p:nvPr/>
        </p:nvSpPr>
        <p:spPr bwMode="auto">
          <a:xfrm>
            <a:off x="2971800" y="2286000"/>
            <a:ext cx="762000" cy="457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3549" name="Line 13"/>
          <p:cNvSpPr>
            <a:spLocks noChangeShapeType="1"/>
          </p:cNvSpPr>
          <p:nvPr/>
        </p:nvSpPr>
        <p:spPr bwMode="auto">
          <a:xfrm flipH="1">
            <a:off x="5334000" y="2209800"/>
            <a:ext cx="762000" cy="609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3550" name="Line 14"/>
          <p:cNvSpPr>
            <a:spLocks noChangeShapeType="1"/>
          </p:cNvSpPr>
          <p:nvPr/>
        </p:nvSpPr>
        <p:spPr bwMode="auto">
          <a:xfrm flipH="1">
            <a:off x="5562600" y="3429000"/>
            <a:ext cx="609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3551" name="Line 15"/>
          <p:cNvSpPr>
            <a:spLocks noChangeShapeType="1"/>
          </p:cNvSpPr>
          <p:nvPr/>
        </p:nvSpPr>
        <p:spPr bwMode="auto">
          <a:xfrm>
            <a:off x="3124200" y="3429000"/>
            <a:ext cx="38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3552" name="Line 16"/>
          <p:cNvSpPr>
            <a:spLocks noChangeShapeType="1"/>
          </p:cNvSpPr>
          <p:nvPr/>
        </p:nvSpPr>
        <p:spPr bwMode="auto">
          <a:xfrm flipV="1">
            <a:off x="4572000" y="4343400"/>
            <a:ext cx="0" cy="457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196850"/>
            <a:ext cx="7924800" cy="641350"/>
          </a:xfrm>
        </p:spPr>
        <p:txBody>
          <a:bodyPr/>
          <a:lstStyle/>
          <a:p>
            <a:pPr eaLnBrk="1" hangingPunct="1"/>
            <a:r>
              <a:rPr lang="en-US" b="0"/>
              <a:t>EHCRB Responsibilities </a:t>
            </a:r>
          </a:p>
        </p:txBody>
      </p:sp>
      <p:sp>
        <p:nvSpPr>
          <p:cNvPr id="195587" name="Text Box 3"/>
          <p:cNvSpPr txBox="1">
            <a:spLocks noChangeArrowheads="1"/>
          </p:cNvSpPr>
          <p:nvPr/>
        </p:nvSpPr>
        <p:spPr bwMode="auto">
          <a:xfrm>
            <a:off x="1263650" y="2036763"/>
            <a:ext cx="7346950" cy="248443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eaLnBrk="1" hangingPunct="1">
              <a:spcBef>
                <a:spcPct val="20000"/>
              </a:spcBef>
              <a:buFont typeface="Wingdings" pitchFamily="-1" charset="2"/>
              <a:buAutoNum type="arabicPeriod"/>
            </a:pPr>
            <a:r>
              <a:rPr lang="en-US" sz="2800" b="1" dirty="0">
                <a:solidFill>
                  <a:schemeClr val="tx2"/>
                </a:solidFill>
                <a:latin typeface="Arial" pitchFamily="-1" charset="0"/>
              </a:rPr>
              <a:t>Community and stakeholders</a:t>
            </a:r>
          </a:p>
          <a:p>
            <a:pPr marL="457200" indent="-457200" eaLnBrk="1" hangingPunct="1">
              <a:spcBef>
                <a:spcPct val="20000"/>
              </a:spcBef>
              <a:buFont typeface="Wingdings" pitchFamily="-1" charset="2"/>
              <a:buAutoNum type="arabicPeriod"/>
            </a:pPr>
            <a:r>
              <a:rPr lang="en-US" sz="2800" b="1" dirty="0">
                <a:solidFill>
                  <a:schemeClr val="tx2"/>
                </a:solidFill>
                <a:latin typeface="Arial" pitchFamily="-1" charset="0"/>
              </a:rPr>
              <a:t>Consultation with the community</a:t>
            </a:r>
          </a:p>
          <a:p>
            <a:pPr marL="457200" indent="-457200" eaLnBrk="1" hangingPunct="1">
              <a:spcBef>
                <a:spcPct val="20000"/>
              </a:spcBef>
              <a:buFont typeface="Wingdings" pitchFamily="-1" charset="2"/>
              <a:buAutoNum type="arabicPeriod"/>
            </a:pPr>
            <a:r>
              <a:rPr lang="en-US" sz="2800" b="1" dirty="0">
                <a:solidFill>
                  <a:schemeClr val="tx2"/>
                </a:solidFill>
                <a:latin typeface="Arial" pitchFamily="-1" charset="0"/>
              </a:rPr>
              <a:t>Implications for individuals and the community</a:t>
            </a:r>
          </a:p>
          <a:p>
            <a:pPr marL="457200" indent="-457200" eaLnBrk="1" hangingPunct="1">
              <a:spcBef>
                <a:spcPct val="20000"/>
              </a:spcBef>
              <a:buFont typeface="Wingdings" pitchFamily="-1" charset="2"/>
              <a:buAutoNum type="arabicPeriod"/>
            </a:pPr>
            <a:r>
              <a:rPr lang="en-US" sz="2800" b="1" dirty="0">
                <a:solidFill>
                  <a:schemeClr val="tx2"/>
                </a:solidFill>
                <a:latin typeface="Arial" pitchFamily="-1" charset="0"/>
              </a:rPr>
              <a:t>Workplace-based projects</a:t>
            </a: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228600"/>
            <a:ext cx="8001000" cy="579438"/>
          </a:xfrm>
        </p:spPr>
        <p:txBody>
          <a:bodyPr/>
          <a:lstStyle/>
          <a:p>
            <a:pPr eaLnBrk="1" hangingPunct="1"/>
            <a:r>
              <a:rPr lang="en-US" sz="3200" b="0"/>
              <a:t>EHCRB membership and conduct</a:t>
            </a:r>
          </a:p>
        </p:txBody>
      </p:sp>
      <p:sp>
        <p:nvSpPr>
          <p:cNvPr id="197635" name="Text Box 3"/>
          <p:cNvSpPr txBox="1">
            <a:spLocks noChangeArrowheads="1"/>
          </p:cNvSpPr>
          <p:nvPr/>
        </p:nvSpPr>
        <p:spPr bwMode="auto">
          <a:xfrm>
            <a:off x="1066800" y="1382713"/>
            <a:ext cx="7772400" cy="478948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eaLnBrk="1" hangingPunct="1">
              <a:buFontTx/>
              <a:buAutoNum type="arabicPeriod"/>
            </a:pPr>
            <a:r>
              <a:rPr lang="en-US" sz="2800" b="1">
                <a:solidFill>
                  <a:schemeClr val="tx2"/>
                </a:solidFill>
                <a:latin typeface="Arial" pitchFamily="-1" charset="0"/>
              </a:rPr>
              <a:t>Include community members, scientists, and ethicists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sz="2800" b="1">
                <a:solidFill>
                  <a:schemeClr val="tx2"/>
                </a:solidFill>
                <a:latin typeface="Arial" pitchFamily="-1" charset="0"/>
              </a:rPr>
              <a:t>Establish the board within a community, not within an institution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sz="2800" b="1">
                <a:solidFill>
                  <a:schemeClr val="tx2"/>
                </a:solidFill>
                <a:latin typeface="Arial" pitchFamily="-1" charset="0"/>
              </a:rPr>
              <a:t>Hold meetings convenient for the community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sz="2800" b="1">
                <a:solidFill>
                  <a:schemeClr val="tx2"/>
                </a:solidFill>
                <a:latin typeface="Arial" pitchFamily="-1" charset="0"/>
              </a:rPr>
              <a:t>Include roles and responsibilities of a current IRB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sz="2800" b="1">
                <a:solidFill>
                  <a:schemeClr val="tx2"/>
                </a:solidFill>
                <a:latin typeface="Arial" pitchFamily="-1" charset="0"/>
              </a:rPr>
              <a:t>Expand role to include elements of dignity, veracity, sustainability, and justice.</a:t>
            </a: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28600"/>
            <a:ext cx="8077200" cy="579438"/>
          </a:xfrm>
        </p:spPr>
        <p:txBody>
          <a:bodyPr/>
          <a:lstStyle/>
          <a:p>
            <a:pPr eaLnBrk="1" hangingPunct="1"/>
            <a:r>
              <a:rPr lang="en-US" sz="3200" b="0"/>
              <a:t>EHCRB Conclusion</a:t>
            </a:r>
          </a:p>
        </p:txBody>
      </p:sp>
      <p:sp>
        <p:nvSpPr>
          <p:cNvPr id="199683" name="Text Box 3"/>
          <p:cNvSpPr txBox="1">
            <a:spLocks noChangeArrowheads="1"/>
          </p:cNvSpPr>
          <p:nvPr/>
        </p:nvSpPr>
        <p:spPr bwMode="auto">
          <a:xfrm>
            <a:off x="1447800" y="1979613"/>
            <a:ext cx="7010400" cy="28384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3600" b="1">
                <a:solidFill>
                  <a:schemeClr val="tx2"/>
                </a:solidFill>
                <a:latin typeface="Arial" pitchFamily="-1" charset="0"/>
              </a:rPr>
              <a:t>Only by defining and addressing the needs of the community can we ensure ethically based and socially responsible research.</a:t>
            </a: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Summary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676400"/>
            <a:ext cx="7313612" cy="4341813"/>
          </a:xfrm>
        </p:spPr>
        <p:txBody>
          <a:bodyPr/>
          <a:lstStyle/>
          <a:p>
            <a:pPr eaLnBrk="1" hangingPunct="1">
              <a:buFont typeface="Wingdings" pitchFamily="-1" charset="2"/>
              <a:buChar char="Ø"/>
            </a:pPr>
            <a:r>
              <a:rPr lang="en-US" b="1"/>
              <a:t>Responsibility for activities and potential impacts: ethical, legal, social</a:t>
            </a:r>
          </a:p>
          <a:p>
            <a:pPr eaLnBrk="1" hangingPunct="1">
              <a:buFont typeface="Wingdings" pitchFamily="-1" charset="2"/>
              <a:buChar char="Ø"/>
            </a:pPr>
            <a:r>
              <a:rPr lang="en-US" b="1"/>
              <a:t>Consider the good and bad consequences</a:t>
            </a:r>
          </a:p>
          <a:p>
            <a:pPr eaLnBrk="1" hangingPunct="1">
              <a:buFont typeface="Wingdings" pitchFamily="-1" charset="2"/>
              <a:buChar char="Ø"/>
            </a:pPr>
            <a:r>
              <a:rPr lang="en-US" b="1"/>
              <a:t>Issues are complex</a:t>
            </a:r>
          </a:p>
          <a:p>
            <a:pPr eaLnBrk="1" hangingPunct="1">
              <a:buFont typeface="Wingdings" pitchFamily="-1" charset="2"/>
              <a:buChar char="Ø"/>
            </a:pPr>
            <a:r>
              <a:rPr lang="en-US" b="1"/>
              <a:t>Evolution of what is acceptable</a:t>
            </a:r>
          </a:p>
          <a:p>
            <a:pPr eaLnBrk="1" hangingPunct="1">
              <a:buFont typeface="Wingdings" pitchFamily="-1" charset="2"/>
              <a:buChar char="Ø"/>
            </a:pPr>
            <a:r>
              <a:rPr lang="en-US" b="1"/>
              <a:t>Lots of grey areas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228600"/>
            <a:ext cx="7315200" cy="579438"/>
          </a:xfrm>
        </p:spPr>
        <p:txBody>
          <a:bodyPr/>
          <a:lstStyle/>
          <a:p>
            <a:pPr eaLnBrk="1" hangingPunct="1"/>
            <a:r>
              <a:rPr lang="en-US" sz="3200">
                <a:solidFill>
                  <a:srgbClr val="D60093"/>
                </a:solidFill>
              </a:rPr>
              <a:t>Additional Resources</a:t>
            </a:r>
          </a:p>
        </p:txBody>
      </p:sp>
      <p:sp>
        <p:nvSpPr>
          <p:cNvPr id="203779" name="Text Box 3"/>
          <p:cNvSpPr txBox="1">
            <a:spLocks noChangeArrowheads="1"/>
          </p:cNvSpPr>
          <p:nvPr/>
        </p:nvSpPr>
        <p:spPr bwMode="auto">
          <a:xfrm>
            <a:off x="1127125" y="1600200"/>
            <a:ext cx="7559675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eaLnBrk="1" hangingPunct="1">
              <a:spcBef>
                <a:spcPct val="35000"/>
              </a:spcBef>
              <a:buFont typeface="Wingdings" pitchFamily="-1" charset="2"/>
              <a:buChar char="Ø"/>
            </a:pPr>
            <a:r>
              <a:rPr lang="en-US" sz="2200" b="1">
                <a:solidFill>
                  <a:schemeClr val="tx2"/>
                </a:solidFill>
                <a:latin typeface="Arial" pitchFamily="-1" charset="0"/>
              </a:rPr>
              <a:t>Beauchamp TL, Childress JF. 1994. Principles of Biomedical Ethics. 4th ed. New York:Oxford University Press.</a:t>
            </a:r>
          </a:p>
          <a:p>
            <a:pPr marL="457200" indent="-457200" eaLnBrk="1" hangingPunct="1">
              <a:spcBef>
                <a:spcPct val="35000"/>
              </a:spcBef>
              <a:buFont typeface="Wingdings" pitchFamily="-1" charset="2"/>
              <a:buChar char="Ø"/>
            </a:pPr>
            <a:r>
              <a:rPr lang="en-US" sz="2200" b="1">
                <a:solidFill>
                  <a:schemeClr val="tx2"/>
                </a:solidFill>
                <a:latin typeface="Arial" pitchFamily="-1" charset="0"/>
              </a:rPr>
              <a:t>Gilbert, SG. Supplementing the Traditional Institutional Review Board with an Environmental Health and Community Review Board. Environ Health Perspect 114:1626–1629 (2006).</a:t>
            </a:r>
          </a:p>
          <a:p>
            <a:pPr marL="457200" indent="-457200" eaLnBrk="1" hangingPunct="1">
              <a:spcBef>
                <a:spcPct val="35000"/>
              </a:spcBef>
              <a:buFont typeface="Wingdings" pitchFamily="-1" charset="2"/>
              <a:buChar char="Ø"/>
            </a:pPr>
            <a:r>
              <a:rPr lang="en-US" sz="2200" b="1">
                <a:solidFill>
                  <a:schemeClr val="tx2"/>
                </a:solidFill>
                <a:latin typeface="Arial" pitchFamily="-1" charset="0"/>
              </a:rPr>
              <a:t>Gilbert SG. 2005. Ethical, legal, and social issues: our children's future. Neurotoxicology 26(4):521–530.</a:t>
            </a: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663" name="Group 7"/>
          <p:cNvGrpSpPr>
            <a:grpSpLocks/>
          </p:cNvGrpSpPr>
          <p:nvPr/>
        </p:nvGrpSpPr>
        <p:grpSpPr bwMode="auto">
          <a:xfrm>
            <a:off x="1114425" y="1676400"/>
            <a:ext cx="6913563" cy="3505200"/>
            <a:chOff x="702" y="1056"/>
            <a:chExt cx="4355" cy="2208"/>
          </a:xfrm>
        </p:grpSpPr>
        <p:sp>
          <p:nvSpPr>
            <p:cNvPr id="198664" name="Freeform 8"/>
            <p:cNvSpPr>
              <a:spLocks/>
            </p:cNvSpPr>
            <p:nvPr/>
          </p:nvSpPr>
          <p:spPr bwMode="auto">
            <a:xfrm>
              <a:off x="702" y="1056"/>
              <a:ext cx="4355" cy="2208"/>
            </a:xfrm>
            <a:custGeom>
              <a:avLst/>
              <a:gdLst/>
              <a:ahLst/>
              <a:cxnLst>
                <a:cxn ang="0">
                  <a:pos x="3680" y="1081"/>
                </a:cxn>
                <a:cxn ang="0">
                  <a:pos x="3731" y="1184"/>
                </a:cxn>
                <a:cxn ang="0">
                  <a:pos x="3808" y="1267"/>
                </a:cxn>
                <a:cxn ang="0">
                  <a:pos x="3821" y="1363"/>
                </a:cxn>
                <a:cxn ang="0">
                  <a:pos x="3782" y="1446"/>
                </a:cxn>
                <a:cxn ang="0">
                  <a:pos x="3680" y="1542"/>
                </a:cxn>
                <a:cxn ang="0">
                  <a:pos x="3539" y="1606"/>
                </a:cxn>
                <a:cxn ang="0">
                  <a:pos x="3193" y="1657"/>
                </a:cxn>
                <a:cxn ang="0">
                  <a:pos x="2963" y="1644"/>
                </a:cxn>
                <a:cxn ang="0">
                  <a:pos x="2758" y="1574"/>
                </a:cxn>
                <a:cxn ang="0">
                  <a:pos x="2502" y="1414"/>
                </a:cxn>
                <a:cxn ang="0">
                  <a:pos x="2349" y="1267"/>
                </a:cxn>
                <a:cxn ang="0">
                  <a:pos x="2297" y="1177"/>
                </a:cxn>
                <a:cxn ang="0">
                  <a:pos x="2291" y="1107"/>
                </a:cxn>
                <a:cxn ang="0">
                  <a:pos x="2310" y="1062"/>
                </a:cxn>
                <a:cxn ang="0">
                  <a:pos x="2381" y="1011"/>
                </a:cxn>
                <a:cxn ang="0">
                  <a:pos x="2528" y="992"/>
                </a:cxn>
                <a:cxn ang="0">
                  <a:pos x="2547" y="998"/>
                </a:cxn>
                <a:cxn ang="0">
                  <a:pos x="2521" y="870"/>
                </a:cxn>
                <a:cxn ang="0">
                  <a:pos x="2240" y="838"/>
                </a:cxn>
                <a:cxn ang="0">
                  <a:pos x="2137" y="800"/>
                </a:cxn>
                <a:cxn ang="0">
                  <a:pos x="1056" y="217"/>
                </a:cxn>
                <a:cxn ang="0">
                  <a:pos x="614" y="25"/>
                </a:cxn>
                <a:cxn ang="0">
                  <a:pos x="429" y="0"/>
                </a:cxn>
                <a:cxn ang="0">
                  <a:pos x="141" y="32"/>
                </a:cxn>
                <a:cxn ang="0">
                  <a:pos x="38" y="109"/>
                </a:cxn>
                <a:cxn ang="0">
                  <a:pos x="0" y="173"/>
                </a:cxn>
                <a:cxn ang="0">
                  <a:pos x="0" y="224"/>
                </a:cxn>
                <a:cxn ang="0">
                  <a:pos x="32" y="288"/>
                </a:cxn>
                <a:cxn ang="0">
                  <a:pos x="192" y="390"/>
                </a:cxn>
                <a:cxn ang="0">
                  <a:pos x="480" y="454"/>
                </a:cxn>
                <a:cxn ang="0">
                  <a:pos x="832" y="544"/>
                </a:cxn>
                <a:cxn ang="0">
                  <a:pos x="1459" y="768"/>
                </a:cxn>
                <a:cxn ang="0">
                  <a:pos x="1837" y="960"/>
                </a:cxn>
                <a:cxn ang="0">
                  <a:pos x="2137" y="1184"/>
                </a:cxn>
                <a:cxn ang="0">
                  <a:pos x="2297" y="1369"/>
                </a:cxn>
                <a:cxn ang="0">
                  <a:pos x="2528" y="1593"/>
                </a:cxn>
                <a:cxn ang="0">
                  <a:pos x="2777" y="1747"/>
                </a:cxn>
                <a:cxn ang="0">
                  <a:pos x="2982" y="1804"/>
                </a:cxn>
                <a:cxn ang="0">
                  <a:pos x="3315" y="1804"/>
                </a:cxn>
                <a:cxn ang="0">
                  <a:pos x="3629" y="1708"/>
                </a:cxn>
                <a:cxn ang="0">
                  <a:pos x="3782" y="1600"/>
                </a:cxn>
                <a:cxn ang="0">
                  <a:pos x="3891" y="1433"/>
                </a:cxn>
                <a:cxn ang="0">
                  <a:pos x="3910" y="1337"/>
                </a:cxn>
                <a:cxn ang="0">
                  <a:pos x="3878" y="1248"/>
                </a:cxn>
                <a:cxn ang="0">
                  <a:pos x="3808" y="1171"/>
                </a:cxn>
              </a:cxnLst>
              <a:rect l="0" t="0" r="r" b="b"/>
              <a:pathLst>
                <a:path w="3910" h="1817">
                  <a:moveTo>
                    <a:pt x="3808" y="1171"/>
                  </a:moveTo>
                  <a:lnTo>
                    <a:pt x="3808" y="1171"/>
                  </a:lnTo>
                  <a:lnTo>
                    <a:pt x="3680" y="1081"/>
                  </a:lnTo>
                  <a:lnTo>
                    <a:pt x="3680" y="1081"/>
                  </a:lnTo>
                  <a:lnTo>
                    <a:pt x="3731" y="1184"/>
                  </a:lnTo>
                  <a:lnTo>
                    <a:pt x="3731" y="1184"/>
                  </a:lnTo>
                  <a:lnTo>
                    <a:pt x="3763" y="1209"/>
                  </a:lnTo>
                  <a:lnTo>
                    <a:pt x="3789" y="1235"/>
                  </a:lnTo>
                  <a:lnTo>
                    <a:pt x="3808" y="1267"/>
                  </a:lnTo>
                  <a:lnTo>
                    <a:pt x="3821" y="1292"/>
                  </a:lnTo>
                  <a:lnTo>
                    <a:pt x="3827" y="1331"/>
                  </a:lnTo>
                  <a:lnTo>
                    <a:pt x="3821" y="1363"/>
                  </a:lnTo>
                  <a:lnTo>
                    <a:pt x="3808" y="1408"/>
                  </a:lnTo>
                  <a:lnTo>
                    <a:pt x="3782" y="1446"/>
                  </a:lnTo>
                  <a:lnTo>
                    <a:pt x="3782" y="1446"/>
                  </a:lnTo>
                  <a:lnTo>
                    <a:pt x="3757" y="1484"/>
                  </a:lnTo>
                  <a:lnTo>
                    <a:pt x="3725" y="1510"/>
                  </a:lnTo>
                  <a:lnTo>
                    <a:pt x="3680" y="1542"/>
                  </a:lnTo>
                  <a:lnTo>
                    <a:pt x="3641" y="1568"/>
                  </a:lnTo>
                  <a:lnTo>
                    <a:pt x="3590" y="1587"/>
                  </a:lnTo>
                  <a:lnTo>
                    <a:pt x="3539" y="1606"/>
                  </a:lnTo>
                  <a:lnTo>
                    <a:pt x="3430" y="1632"/>
                  </a:lnTo>
                  <a:lnTo>
                    <a:pt x="3309" y="1651"/>
                  </a:lnTo>
                  <a:lnTo>
                    <a:pt x="3193" y="1657"/>
                  </a:lnTo>
                  <a:lnTo>
                    <a:pt x="3072" y="1657"/>
                  </a:lnTo>
                  <a:lnTo>
                    <a:pt x="2963" y="1644"/>
                  </a:lnTo>
                  <a:lnTo>
                    <a:pt x="2963" y="1644"/>
                  </a:lnTo>
                  <a:lnTo>
                    <a:pt x="2912" y="1632"/>
                  </a:lnTo>
                  <a:lnTo>
                    <a:pt x="2861" y="1619"/>
                  </a:lnTo>
                  <a:lnTo>
                    <a:pt x="2758" y="1574"/>
                  </a:lnTo>
                  <a:lnTo>
                    <a:pt x="2662" y="1529"/>
                  </a:lnTo>
                  <a:lnTo>
                    <a:pt x="2579" y="1472"/>
                  </a:lnTo>
                  <a:lnTo>
                    <a:pt x="2502" y="1414"/>
                  </a:lnTo>
                  <a:lnTo>
                    <a:pt x="2432" y="1356"/>
                  </a:lnTo>
                  <a:lnTo>
                    <a:pt x="2381" y="1305"/>
                  </a:lnTo>
                  <a:lnTo>
                    <a:pt x="2349" y="1267"/>
                  </a:lnTo>
                  <a:lnTo>
                    <a:pt x="2349" y="1267"/>
                  </a:lnTo>
                  <a:lnTo>
                    <a:pt x="2310" y="1203"/>
                  </a:lnTo>
                  <a:lnTo>
                    <a:pt x="2297" y="1177"/>
                  </a:lnTo>
                  <a:lnTo>
                    <a:pt x="2291" y="1152"/>
                  </a:lnTo>
                  <a:lnTo>
                    <a:pt x="2291" y="1126"/>
                  </a:lnTo>
                  <a:lnTo>
                    <a:pt x="2291" y="1107"/>
                  </a:lnTo>
                  <a:lnTo>
                    <a:pt x="2297" y="1081"/>
                  </a:lnTo>
                  <a:lnTo>
                    <a:pt x="2310" y="1062"/>
                  </a:lnTo>
                  <a:lnTo>
                    <a:pt x="2310" y="1062"/>
                  </a:lnTo>
                  <a:lnTo>
                    <a:pt x="2329" y="1036"/>
                  </a:lnTo>
                  <a:lnTo>
                    <a:pt x="2355" y="1024"/>
                  </a:lnTo>
                  <a:lnTo>
                    <a:pt x="2381" y="1011"/>
                  </a:lnTo>
                  <a:lnTo>
                    <a:pt x="2413" y="998"/>
                  </a:lnTo>
                  <a:lnTo>
                    <a:pt x="2477" y="992"/>
                  </a:lnTo>
                  <a:lnTo>
                    <a:pt x="2528" y="992"/>
                  </a:lnTo>
                  <a:lnTo>
                    <a:pt x="2528" y="992"/>
                  </a:lnTo>
                  <a:lnTo>
                    <a:pt x="2547" y="998"/>
                  </a:lnTo>
                  <a:lnTo>
                    <a:pt x="2547" y="998"/>
                  </a:lnTo>
                  <a:lnTo>
                    <a:pt x="2681" y="870"/>
                  </a:lnTo>
                  <a:lnTo>
                    <a:pt x="2681" y="870"/>
                  </a:lnTo>
                  <a:lnTo>
                    <a:pt x="2521" y="870"/>
                  </a:lnTo>
                  <a:lnTo>
                    <a:pt x="2374" y="857"/>
                  </a:lnTo>
                  <a:lnTo>
                    <a:pt x="2304" y="851"/>
                  </a:lnTo>
                  <a:lnTo>
                    <a:pt x="2240" y="838"/>
                  </a:lnTo>
                  <a:lnTo>
                    <a:pt x="2182" y="825"/>
                  </a:lnTo>
                  <a:lnTo>
                    <a:pt x="2137" y="800"/>
                  </a:lnTo>
                  <a:lnTo>
                    <a:pt x="2137" y="800"/>
                  </a:lnTo>
                  <a:lnTo>
                    <a:pt x="1734" y="582"/>
                  </a:lnTo>
                  <a:lnTo>
                    <a:pt x="1280" y="333"/>
                  </a:lnTo>
                  <a:lnTo>
                    <a:pt x="1056" y="217"/>
                  </a:lnTo>
                  <a:lnTo>
                    <a:pt x="851" y="121"/>
                  </a:lnTo>
                  <a:lnTo>
                    <a:pt x="685" y="51"/>
                  </a:lnTo>
                  <a:lnTo>
                    <a:pt x="614" y="25"/>
                  </a:lnTo>
                  <a:lnTo>
                    <a:pt x="557" y="13"/>
                  </a:lnTo>
                  <a:lnTo>
                    <a:pt x="557" y="13"/>
                  </a:lnTo>
                  <a:lnTo>
                    <a:pt x="429" y="0"/>
                  </a:lnTo>
                  <a:lnTo>
                    <a:pt x="320" y="0"/>
                  </a:lnTo>
                  <a:lnTo>
                    <a:pt x="224" y="13"/>
                  </a:lnTo>
                  <a:lnTo>
                    <a:pt x="141" y="32"/>
                  </a:lnTo>
                  <a:lnTo>
                    <a:pt x="83" y="64"/>
                  </a:lnTo>
                  <a:lnTo>
                    <a:pt x="57" y="83"/>
                  </a:lnTo>
                  <a:lnTo>
                    <a:pt x="38" y="109"/>
                  </a:lnTo>
                  <a:lnTo>
                    <a:pt x="19" y="128"/>
                  </a:lnTo>
                  <a:lnTo>
                    <a:pt x="6" y="153"/>
                  </a:lnTo>
                  <a:lnTo>
                    <a:pt x="0" y="173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224"/>
                  </a:lnTo>
                  <a:lnTo>
                    <a:pt x="6" y="249"/>
                  </a:lnTo>
                  <a:lnTo>
                    <a:pt x="19" y="269"/>
                  </a:lnTo>
                  <a:lnTo>
                    <a:pt x="32" y="288"/>
                  </a:lnTo>
                  <a:lnTo>
                    <a:pt x="70" y="326"/>
                  </a:lnTo>
                  <a:lnTo>
                    <a:pt x="121" y="358"/>
                  </a:lnTo>
                  <a:lnTo>
                    <a:pt x="192" y="390"/>
                  </a:lnTo>
                  <a:lnTo>
                    <a:pt x="275" y="409"/>
                  </a:lnTo>
                  <a:lnTo>
                    <a:pt x="371" y="435"/>
                  </a:lnTo>
                  <a:lnTo>
                    <a:pt x="480" y="454"/>
                  </a:lnTo>
                  <a:lnTo>
                    <a:pt x="480" y="454"/>
                  </a:lnTo>
                  <a:lnTo>
                    <a:pt x="633" y="486"/>
                  </a:lnTo>
                  <a:lnTo>
                    <a:pt x="832" y="544"/>
                  </a:lnTo>
                  <a:lnTo>
                    <a:pt x="1069" y="614"/>
                  </a:lnTo>
                  <a:lnTo>
                    <a:pt x="1331" y="710"/>
                  </a:lnTo>
                  <a:lnTo>
                    <a:pt x="1459" y="768"/>
                  </a:lnTo>
                  <a:lnTo>
                    <a:pt x="1587" y="825"/>
                  </a:lnTo>
                  <a:lnTo>
                    <a:pt x="1715" y="889"/>
                  </a:lnTo>
                  <a:lnTo>
                    <a:pt x="1837" y="960"/>
                  </a:lnTo>
                  <a:lnTo>
                    <a:pt x="1945" y="1030"/>
                  </a:lnTo>
                  <a:lnTo>
                    <a:pt x="2048" y="1107"/>
                  </a:lnTo>
                  <a:lnTo>
                    <a:pt x="2137" y="1184"/>
                  </a:lnTo>
                  <a:lnTo>
                    <a:pt x="2214" y="1267"/>
                  </a:lnTo>
                  <a:lnTo>
                    <a:pt x="2214" y="1267"/>
                  </a:lnTo>
                  <a:lnTo>
                    <a:pt x="2297" y="1369"/>
                  </a:lnTo>
                  <a:lnTo>
                    <a:pt x="2374" y="1452"/>
                  </a:lnTo>
                  <a:lnTo>
                    <a:pt x="2451" y="1529"/>
                  </a:lnTo>
                  <a:lnTo>
                    <a:pt x="2528" y="1593"/>
                  </a:lnTo>
                  <a:lnTo>
                    <a:pt x="2605" y="1651"/>
                  </a:lnTo>
                  <a:lnTo>
                    <a:pt x="2688" y="1702"/>
                  </a:lnTo>
                  <a:lnTo>
                    <a:pt x="2777" y="1747"/>
                  </a:lnTo>
                  <a:lnTo>
                    <a:pt x="2873" y="1779"/>
                  </a:lnTo>
                  <a:lnTo>
                    <a:pt x="2873" y="1779"/>
                  </a:lnTo>
                  <a:lnTo>
                    <a:pt x="2982" y="1804"/>
                  </a:lnTo>
                  <a:lnTo>
                    <a:pt x="3091" y="1817"/>
                  </a:lnTo>
                  <a:lnTo>
                    <a:pt x="3206" y="1817"/>
                  </a:lnTo>
                  <a:lnTo>
                    <a:pt x="3315" y="1804"/>
                  </a:lnTo>
                  <a:lnTo>
                    <a:pt x="3424" y="1785"/>
                  </a:lnTo>
                  <a:lnTo>
                    <a:pt x="3533" y="1753"/>
                  </a:lnTo>
                  <a:lnTo>
                    <a:pt x="3629" y="1708"/>
                  </a:lnTo>
                  <a:lnTo>
                    <a:pt x="3712" y="1657"/>
                  </a:lnTo>
                  <a:lnTo>
                    <a:pt x="3712" y="1657"/>
                  </a:lnTo>
                  <a:lnTo>
                    <a:pt x="3782" y="1600"/>
                  </a:lnTo>
                  <a:lnTo>
                    <a:pt x="3840" y="1536"/>
                  </a:lnTo>
                  <a:lnTo>
                    <a:pt x="3878" y="1472"/>
                  </a:lnTo>
                  <a:lnTo>
                    <a:pt x="3891" y="1433"/>
                  </a:lnTo>
                  <a:lnTo>
                    <a:pt x="3904" y="1401"/>
                  </a:lnTo>
                  <a:lnTo>
                    <a:pt x="3910" y="1369"/>
                  </a:lnTo>
                  <a:lnTo>
                    <a:pt x="3910" y="1337"/>
                  </a:lnTo>
                  <a:lnTo>
                    <a:pt x="3904" y="1305"/>
                  </a:lnTo>
                  <a:lnTo>
                    <a:pt x="3891" y="1273"/>
                  </a:lnTo>
                  <a:lnTo>
                    <a:pt x="3878" y="1248"/>
                  </a:lnTo>
                  <a:lnTo>
                    <a:pt x="3859" y="1222"/>
                  </a:lnTo>
                  <a:lnTo>
                    <a:pt x="3833" y="1196"/>
                  </a:lnTo>
                  <a:lnTo>
                    <a:pt x="3808" y="1171"/>
                  </a:lnTo>
                  <a:lnTo>
                    <a:pt x="3808" y="1171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665" name="Freeform 9"/>
            <p:cNvSpPr>
              <a:spLocks/>
            </p:cNvSpPr>
            <p:nvPr/>
          </p:nvSpPr>
          <p:spPr bwMode="auto">
            <a:xfrm>
              <a:off x="3439" y="1909"/>
              <a:ext cx="1404" cy="1088"/>
            </a:xfrm>
            <a:custGeom>
              <a:avLst/>
              <a:gdLst/>
              <a:ahLst/>
              <a:cxnLst>
                <a:cxn ang="0">
                  <a:pos x="627" y="895"/>
                </a:cxn>
                <a:cxn ang="0">
                  <a:pos x="627" y="895"/>
                </a:cxn>
                <a:cxn ang="0">
                  <a:pos x="704" y="895"/>
                </a:cxn>
                <a:cxn ang="0">
                  <a:pos x="781" y="895"/>
                </a:cxn>
                <a:cxn ang="0">
                  <a:pos x="909" y="883"/>
                </a:cxn>
                <a:cxn ang="0">
                  <a:pos x="1018" y="857"/>
                </a:cxn>
                <a:cxn ang="0">
                  <a:pos x="1107" y="825"/>
                </a:cxn>
                <a:cxn ang="0">
                  <a:pos x="1178" y="787"/>
                </a:cxn>
                <a:cxn ang="0">
                  <a:pos x="1229" y="742"/>
                </a:cxn>
                <a:cxn ang="0">
                  <a:pos x="1242" y="723"/>
                </a:cxn>
                <a:cxn ang="0">
                  <a:pos x="1255" y="697"/>
                </a:cxn>
                <a:cxn ang="0">
                  <a:pos x="1261" y="678"/>
                </a:cxn>
                <a:cxn ang="0">
                  <a:pos x="1261" y="659"/>
                </a:cxn>
                <a:cxn ang="0">
                  <a:pos x="1261" y="659"/>
                </a:cxn>
                <a:cxn ang="0">
                  <a:pos x="1255" y="614"/>
                </a:cxn>
                <a:cxn ang="0">
                  <a:pos x="1242" y="569"/>
                </a:cxn>
                <a:cxn ang="0">
                  <a:pos x="1223" y="518"/>
                </a:cxn>
                <a:cxn ang="0">
                  <a:pos x="1191" y="467"/>
                </a:cxn>
                <a:cxn ang="0">
                  <a:pos x="1127" y="358"/>
                </a:cxn>
                <a:cxn ang="0">
                  <a:pos x="1037" y="255"/>
                </a:cxn>
                <a:cxn ang="0">
                  <a:pos x="947" y="160"/>
                </a:cxn>
                <a:cxn ang="0">
                  <a:pos x="896" y="115"/>
                </a:cxn>
                <a:cxn ang="0">
                  <a:pos x="845" y="76"/>
                </a:cxn>
                <a:cxn ang="0">
                  <a:pos x="800" y="44"/>
                </a:cxn>
                <a:cxn ang="0">
                  <a:pos x="755" y="25"/>
                </a:cxn>
                <a:cxn ang="0">
                  <a:pos x="711" y="6"/>
                </a:cxn>
                <a:cxn ang="0">
                  <a:pos x="666" y="0"/>
                </a:cxn>
                <a:cxn ang="0">
                  <a:pos x="666" y="0"/>
                </a:cxn>
                <a:cxn ang="0">
                  <a:pos x="627" y="0"/>
                </a:cxn>
                <a:cxn ang="0">
                  <a:pos x="583" y="12"/>
                </a:cxn>
                <a:cxn ang="0">
                  <a:pos x="531" y="32"/>
                </a:cxn>
                <a:cxn ang="0">
                  <a:pos x="480" y="51"/>
                </a:cxn>
                <a:cxn ang="0">
                  <a:pos x="384" y="115"/>
                </a:cxn>
                <a:cxn ang="0">
                  <a:pos x="282" y="192"/>
                </a:cxn>
                <a:cxn ang="0">
                  <a:pos x="192" y="275"/>
                </a:cxn>
                <a:cxn ang="0">
                  <a:pos x="109" y="351"/>
                </a:cxn>
                <a:cxn ang="0">
                  <a:pos x="51" y="415"/>
                </a:cxn>
                <a:cxn ang="0">
                  <a:pos x="13" y="460"/>
                </a:cxn>
                <a:cxn ang="0">
                  <a:pos x="13" y="460"/>
                </a:cxn>
                <a:cxn ang="0">
                  <a:pos x="0" y="492"/>
                </a:cxn>
                <a:cxn ang="0">
                  <a:pos x="0" y="524"/>
                </a:cxn>
                <a:cxn ang="0">
                  <a:pos x="0" y="556"/>
                </a:cxn>
                <a:cxn ang="0">
                  <a:pos x="13" y="588"/>
                </a:cxn>
                <a:cxn ang="0">
                  <a:pos x="32" y="627"/>
                </a:cxn>
                <a:cxn ang="0">
                  <a:pos x="64" y="659"/>
                </a:cxn>
                <a:cxn ang="0">
                  <a:pos x="96" y="691"/>
                </a:cxn>
                <a:cxn ang="0">
                  <a:pos x="135" y="729"/>
                </a:cxn>
                <a:cxn ang="0">
                  <a:pos x="186" y="761"/>
                </a:cxn>
                <a:cxn ang="0">
                  <a:pos x="237" y="787"/>
                </a:cxn>
                <a:cxn ang="0">
                  <a:pos x="288" y="819"/>
                </a:cxn>
                <a:cxn ang="0">
                  <a:pos x="352" y="838"/>
                </a:cxn>
                <a:cxn ang="0">
                  <a:pos x="416" y="863"/>
                </a:cxn>
                <a:cxn ang="0">
                  <a:pos x="487" y="876"/>
                </a:cxn>
                <a:cxn ang="0">
                  <a:pos x="557" y="889"/>
                </a:cxn>
                <a:cxn ang="0">
                  <a:pos x="627" y="895"/>
                </a:cxn>
                <a:cxn ang="0">
                  <a:pos x="627" y="895"/>
                </a:cxn>
              </a:cxnLst>
              <a:rect l="0" t="0" r="r" b="b"/>
              <a:pathLst>
                <a:path w="1261" h="895">
                  <a:moveTo>
                    <a:pt x="627" y="895"/>
                  </a:moveTo>
                  <a:lnTo>
                    <a:pt x="627" y="895"/>
                  </a:lnTo>
                  <a:lnTo>
                    <a:pt x="704" y="895"/>
                  </a:lnTo>
                  <a:lnTo>
                    <a:pt x="781" y="895"/>
                  </a:lnTo>
                  <a:lnTo>
                    <a:pt x="909" y="883"/>
                  </a:lnTo>
                  <a:lnTo>
                    <a:pt x="1018" y="857"/>
                  </a:lnTo>
                  <a:lnTo>
                    <a:pt x="1107" y="825"/>
                  </a:lnTo>
                  <a:lnTo>
                    <a:pt x="1178" y="787"/>
                  </a:lnTo>
                  <a:lnTo>
                    <a:pt x="1229" y="742"/>
                  </a:lnTo>
                  <a:lnTo>
                    <a:pt x="1242" y="723"/>
                  </a:lnTo>
                  <a:lnTo>
                    <a:pt x="1255" y="697"/>
                  </a:lnTo>
                  <a:lnTo>
                    <a:pt x="1261" y="678"/>
                  </a:lnTo>
                  <a:lnTo>
                    <a:pt x="1261" y="659"/>
                  </a:lnTo>
                  <a:lnTo>
                    <a:pt x="1261" y="659"/>
                  </a:lnTo>
                  <a:lnTo>
                    <a:pt x="1255" y="614"/>
                  </a:lnTo>
                  <a:lnTo>
                    <a:pt x="1242" y="569"/>
                  </a:lnTo>
                  <a:lnTo>
                    <a:pt x="1223" y="518"/>
                  </a:lnTo>
                  <a:lnTo>
                    <a:pt x="1191" y="467"/>
                  </a:lnTo>
                  <a:lnTo>
                    <a:pt x="1127" y="358"/>
                  </a:lnTo>
                  <a:lnTo>
                    <a:pt x="1037" y="255"/>
                  </a:lnTo>
                  <a:lnTo>
                    <a:pt x="947" y="160"/>
                  </a:lnTo>
                  <a:lnTo>
                    <a:pt x="896" y="115"/>
                  </a:lnTo>
                  <a:lnTo>
                    <a:pt x="845" y="76"/>
                  </a:lnTo>
                  <a:lnTo>
                    <a:pt x="800" y="44"/>
                  </a:lnTo>
                  <a:lnTo>
                    <a:pt x="755" y="25"/>
                  </a:lnTo>
                  <a:lnTo>
                    <a:pt x="711" y="6"/>
                  </a:lnTo>
                  <a:lnTo>
                    <a:pt x="666" y="0"/>
                  </a:lnTo>
                  <a:lnTo>
                    <a:pt x="666" y="0"/>
                  </a:lnTo>
                  <a:lnTo>
                    <a:pt x="627" y="0"/>
                  </a:lnTo>
                  <a:lnTo>
                    <a:pt x="583" y="12"/>
                  </a:lnTo>
                  <a:lnTo>
                    <a:pt x="531" y="32"/>
                  </a:lnTo>
                  <a:lnTo>
                    <a:pt x="480" y="51"/>
                  </a:lnTo>
                  <a:lnTo>
                    <a:pt x="384" y="115"/>
                  </a:lnTo>
                  <a:lnTo>
                    <a:pt x="282" y="192"/>
                  </a:lnTo>
                  <a:lnTo>
                    <a:pt x="192" y="275"/>
                  </a:lnTo>
                  <a:lnTo>
                    <a:pt x="109" y="351"/>
                  </a:lnTo>
                  <a:lnTo>
                    <a:pt x="51" y="415"/>
                  </a:lnTo>
                  <a:lnTo>
                    <a:pt x="13" y="460"/>
                  </a:lnTo>
                  <a:lnTo>
                    <a:pt x="13" y="460"/>
                  </a:lnTo>
                  <a:lnTo>
                    <a:pt x="0" y="492"/>
                  </a:lnTo>
                  <a:lnTo>
                    <a:pt x="0" y="524"/>
                  </a:lnTo>
                  <a:lnTo>
                    <a:pt x="0" y="556"/>
                  </a:lnTo>
                  <a:lnTo>
                    <a:pt x="13" y="588"/>
                  </a:lnTo>
                  <a:lnTo>
                    <a:pt x="32" y="627"/>
                  </a:lnTo>
                  <a:lnTo>
                    <a:pt x="64" y="659"/>
                  </a:lnTo>
                  <a:lnTo>
                    <a:pt x="96" y="691"/>
                  </a:lnTo>
                  <a:lnTo>
                    <a:pt x="135" y="729"/>
                  </a:lnTo>
                  <a:lnTo>
                    <a:pt x="186" y="761"/>
                  </a:lnTo>
                  <a:lnTo>
                    <a:pt x="237" y="787"/>
                  </a:lnTo>
                  <a:lnTo>
                    <a:pt x="288" y="819"/>
                  </a:lnTo>
                  <a:lnTo>
                    <a:pt x="352" y="838"/>
                  </a:lnTo>
                  <a:lnTo>
                    <a:pt x="416" y="863"/>
                  </a:lnTo>
                  <a:lnTo>
                    <a:pt x="487" y="876"/>
                  </a:lnTo>
                  <a:lnTo>
                    <a:pt x="557" y="889"/>
                  </a:lnTo>
                  <a:lnTo>
                    <a:pt x="627" y="895"/>
                  </a:lnTo>
                  <a:lnTo>
                    <a:pt x="627" y="895"/>
                  </a:lnTo>
                  <a:close/>
                </a:path>
              </a:pathLst>
            </a:custGeom>
            <a:solidFill>
              <a:srgbClr val="993300">
                <a:alpha val="50000"/>
              </a:srgbClr>
            </a:solidFill>
            <a:ln w="9525">
              <a:solidFill>
                <a:srgbClr val="00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98662" name="Picture 6" descr="C:\Program Files\Common Files\Microsoft Shared\Clipart\cagcat50\bd00028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7900" y="1509713"/>
            <a:ext cx="4610100" cy="4516437"/>
          </a:xfrm>
          <a:prstGeom prst="rect">
            <a:avLst/>
          </a:prstGeom>
          <a:noFill/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823521" y="77788"/>
            <a:ext cx="687367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800" b="1" dirty="0">
                <a:solidFill>
                  <a:schemeClr val="tx1"/>
                </a:solidFill>
                <a:latin typeface="+mj-lt"/>
              </a:rPr>
              <a:t>A Small Dose of Ethics</a:t>
            </a:r>
          </a:p>
        </p:txBody>
      </p:sp>
    </p:spTree>
    <p:extLst>
      <p:ext uri="{BB962C8B-B14F-4D97-AF65-F5344CB8AC3E}">
        <p14:creationId xmlns:p14="http://schemas.microsoft.com/office/powerpoint/2010/main" val="7771044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44475"/>
            <a:ext cx="8610600" cy="549275"/>
          </a:xfrm>
        </p:spPr>
        <p:txBody>
          <a:bodyPr/>
          <a:lstStyle/>
          <a:p>
            <a:pPr eaLnBrk="1" hangingPunct="1"/>
            <a:r>
              <a:rPr lang="en-US" sz="3000"/>
              <a:t>Ethical, Legal and Social Issues in Toxicology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828800"/>
            <a:ext cx="7313613" cy="4114800"/>
          </a:xfrm>
        </p:spPr>
        <p:txBody>
          <a:bodyPr/>
          <a:lstStyle/>
          <a:p>
            <a:pPr eaLnBrk="1" hangingPunct="1">
              <a:buFont typeface="Wingdings" pitchFamily="-1" charset="2"/>
              <a:buChar char="Ø"/>
            </a:pPr>
            <a:r>
              <a:rPr lang="en-US">
                <a:solidFill>
                  <a:schemeClr val="tx1"/>
                </a:solidFill>
              </a:rPr>
              <a:t>In toxicology, intersection of science, ethics and legal issues is unavoidable</a:t>
            </a:r>
          </a:p>
          <a:p>
            <a:pPr eaLnBrk="1" hangingPunct="1">
              <a:buFont typeface="Wingdings" pitchFamily="-1" charset="2"/>
              <a:buChar char="Ø"/>
            </a:pPr>
            <a:r>
              <a:rPr lang="en-US">
                <a:solidFill>
                  <a:schemeClr val="tx1"/>
                </a:solidFill>
              </a:rPr>
              <a:t>Toxicology research and other activities need to be conducted within societal context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760" name="Group 8"/>
          <p:cNvGrpSpPr>
            <a:grpSpLocks/>
          </p:cNvGrpSpPr>
          <p:nvPr/>
        </p:nvGrpSpPr>
        <p:grpSpPr bwMode="auto">
          <a:xfrm>
            <a:off x="1114425" y="1676400"/>
            <a:ext cx="6913563" cy="3505200"/>
            <a:chOff x="702" y="1056"/>
            <a:chExt cx="4355" cy="2208"/>
          </a:xfrm>
        </p:grpSpPr>
        <p:sp>
          <p:nvSpPr>
            <p:cNvPr id="202761" name="Freeform 9"/>
            <p:cNvSpPr>
              <a:spLocks/>
            </p:cNvSpPr>
            <p:nvPr/>
          </p:nvSpPr>
          <p:spPr bwMode="auto">
            <a:xfrm>
              <a:off x="702" y="1056"/>
              <a:ext cx="4355" cy="2208"/>
            </a:xfrm>
            <a:custGeom>
              <a:avLst/>
              <a:gdLst/>
              <a:ahLst/>
              <a:cxnLst>
                <a:cxn ang="0">
                  <a:pos x="3680" y="1081"/>
                </a:cxn>
                <a:cxn ang="0">
                  <a:pos x="3731" y="1184"/>
                </a:cxn>
                <a:cxn ang="0">
                  <a:pos x="3808" y="1267"/>
                </a:cxn>
                <a:cxn ang="0">
                  <a:pos x="3821" y="1363"/>
                </a:cxn>
                <a:cxn ang="0">
                  <a:pos x="3782" y="1446"/>
                </a:cxn>
                <a:cxn ang="0">
                  <a:pos x="3680" y="1542"/>
                </a:cxn>
                <a:cxn ang="0">
                  <a:pos x="3539" y="1606"/>
                </a:cxn>
                <a:cxn ang="0">
                  <a:pos x="3193" y="1657"/>
                </a:cxn>
                <a:cxn ang="0">
                  <a:pos x="2963" y="1644"/>
                </a:cxn>
                <a:cxn ang="0">
                  <a:pos x="2758" y="1574"/>
                </a:cxn>
                <a:cxn ang="0">
                  <a:pos x="2502" y="1414"/>
                </a:cxn>
                <a:cxn ang="0">
                  <a:pos x="2349" y="1267"/>
                </a:cxn>
                <a:cxn ang="0">
                  <a:pos x="2297" y="1177"/>
                </a:cxn>
                <a:cxn ang="0">
                  <a:pos x="2291" y="1107"/>
                </a:cxn>
                <a:cxn ang="0">
                  <a:pos x="2310" y="1062"/>
                </a:cxn>
                <a:cxn ang="0">
                  <a:pos x="2381" y="1011"/>
                </a:cxn>
                <a:cxn ang="0">
                  <a:pos x="2528" y="992"/>
                </a:cxn>
                <a:cxn ang="0">
                  <a:pos x="2547" y="998"/>
                </a:cxn>
                <a:cxn ang="0">
                  <a:pos x="2521" y="870"/>
                </a:cxn>
                <a:cxn ang="0">
                  <a:pos x="2240" y="838"/>
                </a:cxn>
                <a:cxn ang="0">
                  <a:pos x="2137" y="800"/>
                </a:cxn>
                <a:cxn ang="0">
                  <a:pos x="1056" y="217"/>
                </a:cxn>
                <a:cxn ang="0">
                  <a:pos x="614" y="25"/>
                </a:cxn>
                <a:cxn ang="0">
                  <a:pos x="429" y="0"/>
                </a:cxn>
                <a:cxn ang="0">
                  <a:pos x="141" y="32"/>
                </a:cxn>
                <a:cxn ang="0">
                  <a:pos x="38" y="109"/>
                </a:cxn>
                <a:cxn ang="0">
                  <a:pos x="0" y="173"/>
                </a:cxn>
                <a:cxn ang="0">
                  <a:pos x="0" y="224"/>
                </a:cxn>
                <a:cxn ang="0">
                  <a:pos x="32" y="288"/>
                </a:cxn>
                <a:cxn ang="0">
                  <a:pos x="192" y="390"/>
                </a:cxn>
                <a:cxn ang="0">
                  <a:pos x="480" y="454"/>
                </a:cxn>
                <a:cxn ang="0">
                  <a:pos x="832" y="544"/>
                </a:cxn>
                <a:cxn ang="0">
                  <a:pos x="1459" y="768"/>
                </a:cxn>
                <a:cxn ang="0">
                  <a:pos x="1837" y="960"/>
                </a:cxn>
                <a:cxn ang="0">
                  <a:pos x="2137" y="1184"/>
                </a:cxn>
                <a:cxn ang="0">
                  <a:pos x="2297" y="1369"/>
                </a:cxn>
                <a:cxn ang="0">
                  <a:pos x="2528" y="1593"/>
                </a:cxn>
                <a:cxn ang="0">
                  <a:pos x="2777" y="1747"/>
                </a:cxn>
                <a:cxn ang="0">
                  <a:pos x="2982" y="1804"/>
                </a:cxn>
                <a:cxn ang="0">
                  <a:pos x="3315" y="1804"/>
                </a:cxn>
                <a:cxn ang="0">
                  <a:pos x="3629" y="1708"/>
                </a:cxn>
                <a:cxn ang="0">
                  <a:pos x="3782" y="1600"/>
                </a:cxn>
                <a:cxn ang="0">
                  <a:pos x="3891" y="1433"/>
                </a:cxn>
                <a:cxn ang="0">
                  <a:pos x="3910" y="1337"/>
                </a:cxn>
                <a:cxn ang="0">
                  <a:pos x="3878" y="1248"/>
                </a:cxn>
                <a:cxn ang="0">
                  <a:pos x="3808" y="1171"/>
                </a:cxn>
              </a:cxnLst>
              <a:rect l="0" t="0" r="r" b="b"/>
              <a:pathLst>
                <a:path w="3910" h="1817">
                  <a:moveTo>
                    <a:pt x="3808" y="1171"/>
                  </a:moveTo>
                  <a:lnTo>
                    <a:pt x="3808" y="1171"/>
                  </a:lnTo>
                  <a:lnTo>
                    <a:pt x="3680" y="1081"/>
                  </a:lnTo>
                  <a:lnTo>
                    <a:pt x="3680" y="1081"/>
                  </a:lnTo>
                  <a:lnTo>
                    <a:pt x="3731" y="1184"/>
                  </a:lnTo>
                  <a:lnTo>
                    <a:pt x="3731" y="1184"/>
                  </a:lnTo>
                  <a:lnTo>
                    <a:pt x="3763" y="1209"/>
                  </a:lnTo>
                  <a:lnTo>
                    <a:pt x="3789" y="1235"/>
                  </a:lnTo>
                  <a:lnTo>
                    <a:pt x="3808" y="1267"/>
                  </a:lnTo>
                  <a:lnTo>
                    <a:pt x="3821" y="1292"/>
                  </a:lnTo>
                  <a:lnTo>
                    <a:pt x="3827" y="1331"/>
                  </a:lnTo>
                  <a:lnTo>
                    <a:pt x="3821" y="1363"/>
                  </a:lnTo>
                  <a:lnTo>
                    <a:pt x="3808" y="1408"/>
                  </a:lnTo>
                  <a:lnTo>
                    <a:pt x="3782" y="1446"/>
                  </a:lnTo>
                  <a:lnTo>
                    <a:pt x="3782" y="1446"/>
                  </a:lnTo>
                  <a:lnTo>
                    <a:pt x="3757" y="1484"/>
                  </a:lnTo>
                  <a:lnTo>
                    <a:pt x="3725" y="1510"/>
                  </a:lnTo>
                  <a:lnTo>
                    <a:pt x="3680" y="1542"/>
                  </a:lnTo>
                  <a:lnTo>
                    <a:pt x="3641" y="1568"/>
                  </a:lnTo>
                  <a:lnTo>
                    <a:pt x="3590" y="1587"/>
                  </a:lnTo>
                  <a:lnTo>
                    <a:pt x="3539" y="1606"/>
                  </a:lnTo>
                  <a:lnTo>
                    <a:pt x="3430" y="1632"/>
                  </a:lnTo>
                  <a:lnTo>
                    <a:pt x="3309" y="1651"/>
                  </a:lnTo>
                  <a:lnTo>
                    <a:pt x="3193" y="1657"/>
                  </a:lnTo>
                  <a:lnTo>
                    <a:pt x="3072" y="1657"/>
                  </a:lnTo>
                  <a:lnTo>
                    <a:pt x="2963" y="1644"/>
                  </a:lnTo>
                  <a:lnTo>
                    <a:pt x="2963" y="1644"/>
                  </a:lnTo>
                  <a:lnTo>
                    <a:pt x="2912" y="1632"/>
                  </a:lnTo>
                  <a:lnTo>
                    <a:pt x="2861" y="1619"/>
                  </a:lnTo>
                  <a:lnTo>
                    <a:pt x="2758" y="1574"/>
                  </a:lnTo>
                  <a:lnTo>
                    <a:pt x="2662" y="1529"/>
                  </a:lnTo>
                  <a:lnTo>
                    <a:pt x="2579" y="1472"/>
                  </a:lnTo>
                  <a:lnTo>
                    <a:pt x="2502" y="1414"/>
                  </a:lnTo>
                  <a:lnTo>
                    <a:pt x="2432" y="1356"/>
                  </a:lnTo>
                  <a:lnTo>
                    <a:pt x="2381" y="1305"/>
                  </a:lnTo>
                  <a:lnTo>
                    <a:pt x="2349" y="1267"/>
                  </a:lnTo>
                  <a:lnTo>
                    <a:pt x="2349" y="1267"/>
                  </a:lnTo>
                  <a:lnTo>
                    <a:pt x="2310" y="1203"/>
                  </a:lnTo>
                  <a:lnTo>
                    <a:pt x="2297" y="1177"/>
                  </a:lnTo>
                  <a:lnTo>
                    <a:pt x="2291" y="1152"/>
                  </a:lnTo>
                  <a:lnTo>
                    <a:pt x="2291" y="1126"/>
                  </a:lnTo>
                  <a:lnTo>
                    <a:pt x="2291" y="1107"/>
                  </a:lnTo>
                  <a:lnTo>
                    <a:pt x="2297" y="1081"/>
                  </a:lnTo>
                  <a:lnTo>
                    <a:pt x="2310" y="1062"/>
                  </a:lnTo>
                  <a:lnTo>
                    <a:pt x="2310" y="1062"/>
                  </a:lnTo>
                  <a:lnTo>
                    <a:pt x="2329" y="1036"/>
                  </a:lnTo>
                  <a:lnTo>
                    <a:pt x="2355" y="1024"/>
                  </a:lnTo>
                  <a:lnTo>
                    <a:pt x="2381" y="1011"/>
                  </a:lnTo>
                  <a:lnTo>
                    <a:pt x="2413" y="998"/>
                  </a:lnTo>
                  <a:lnTo>
                    <a:pt x="2477" y="992"/>
                  </a:lnTo>
                  <a:lnTo>
                    <a:pt x="2528" y="992"/>
                  </a:lnTo>
                  <a:lnTo>
                    <a:pt x="2528" y="992"/>
                  </a:lnTo>
                  <a:lnTo>
                    <a:pt x="2547" y="998"/>
                  </a:lnTo>
                  <a:lnTo>
                    <a:pt x="2547" y="998"/>
                  </a:lnTo>
                  <a:lnTo>
                    <a:pt x="2681" y="870"/>
                  </a:lnTo>
                  <a:lnTo>
                    <a:pt x="2681" y="870"/>
                  </a:lnTo>
                  <a:lnTo>
                    <a:pt x="2521" y="870"/>
                  </a:lnTo>
                  <a:lnTo>
                    <a:pt x="2374" y="857"/>
                  </a:lnTo>
                  <a:lnTo>
                    <a:pt x="2304" y="851"/>
                  </a:lnTo>
                  <a:lnTo>
                    <a:pt x="2240" y="838"/>
                  </a:lnTo>
                  <a:lnTo>
                    <a:pt x="2182" y="825"/>
                  </a:lnTo>
                  <a:lnTo>
                    <a:pt x="2137" y="800"/>
                  </a:lnTo>
                  <a:lnTo>
                    <a:pt x="2137" y="800"/>
                  </a:lnTo>
                  <a:lnTo>
                    <a:pt x="1734" y="582"/>
                  </a:lnTo>
                  <a:lnTo>
                    <a:pt x="1280" y="333"/>
                  </a:lnTo>
                  <a:lnTo>
                    <a:pt x="1056" y="217"/>
                  </a:lnTo>
                  <a:lnTo>
                    <a:pt x="851" y="121"/>
                  </a:lnTo>
                  <a:lnTo>
                    <a:pt x="685" y="51"/>
                  </a:lnTo>
                  <a:lnTo>
                    <a:pt x="614" y="25"/>
                  </a:lnTo>
                  <a:lnTo>
                    <a:pt x="557" y="13"/>
                  </a:lnTo>
                  <a:lnTo>
                    <a:pt x="557" y="13"/>
                  </a:lnTo>
                  <a:lnTo>
                    <a:pt x="429" y="0"/>
                  </a:lnTo>
                  <a:lnTo>
                    <a:pt x="320" y="0"/>
                  </a:lnTo>
                  <a:lnTo>
                    <a:pt x="224" y="13"/>
                  </a:lnTo>
                  <a:lnTo>
                    <a:pt x="141" y="32"/>
                  </a:lnTo>
                  <a:lnTo>
                    <a:pt x="83" y="64"/>
                  </a:lnTo>
                  <a:lnTo>
                    <a:pt x="57" y="83"/>
                  </a:lnTo>
                  <a:lnTo>
                    <a:pt x="38" y="109"/>
                  </a:lnTo>
                  <a:lnTo>
                    <a:pt x="19" y="128"/>
                  </a:lnTo>
                  <a:lnTo>
                    <a:pt x="6" y="153"/>
                  </a:lnTo>
                  <a:lnTo>
                    <a:pt x="0" y="173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224"/>
                  </a:lnTo>
                  <a:lnTo>
                    <a:pt x="6" y="249"/>
                  </a:lnTo>
                  <a:lnTo>
                    <a:pt x="19" y="269"/>
                  </a:lnTo>
                  <a:lnTo>
                    <a:pt x="32" y="288"/>
                  </a:lnTo>
                  <a:lnTo>
                    <a:pt x="70" y="326"/>
                  </a:lnTo>
                  <a:lnTo>
                    <a:pt x="121" y="358"/>
                  </a:lnTo>
                  <a:lnTo>
                    <a:pt x="192" y="390"/>
                  </a:lnTo>
                  <a:lnTo>
                    <a:pt x="275" y="409"/>
                  </a:lnTo>
                  <a:lnTo>
                    <a:pt x="371" y="435"/>
                  </a:lnTo>
                  <a:lnTo>
                    <a:pt x="480" y="454"/>
                  </a:lnTo>
                  <a:lnTo>
                    <a:pt x="480" y="454"/>
                  </a:lnTo>
                  <a:lnTo>
                    <a:pt x="633" y="486"/>
                  </a:lnTo>
                  <a:lnTo>
                    <a:pt x="832" y="544"/>
                  </a:lnTo>
                  <a:lnTo>
                    <a:pt x="1069" y="614"/>
                  </a:lnTo>
                  <a:lnTo>
                    <a:pt x="1331" y="710"/>
                  </a:lnTo>
                  <a:lnTo>
                    <a:pt x="1459" y="768"/>
                  </a:lnTo>
                  <a:lnTo>
                    <a:pt x="1587" y="825"/>
                  </a:lnTo>
                  <a:lnTo>
                    <a:pt x="1715" y="889"/>
                  </a:lnTo>
                  <a:lnTo>
                    <a:pt x="1837" y="960"/>
                  </a:lnTo>
                  <a:lnTo>
                    <a:pt x="1945" y="1030"/>
                  </a:lnTo>
                  <a:lnTo>
                    <a:pt x="2048" y="1107"/>
                  </a:lnTo>
                  <a:lnTo>
                    <a:pt x="2137" y="1184"/>
                  </a:lnTo>
                  <a:lnTo>
                    <a:pt x="2214" y="1267"/>
                  </a:lnTo>
                  <a:lnTo>
                    <a:pt x="2214" y="1267"/>
                  </a:lnTo>
                  <a:lnTo>
                    <a:pt x="2297" y="1369"/>
                  </a:lnTo>
                  <a:lnTo>
                    <a:pt x="2374" y="1452"/>
                  </a:lnTo>
                  <a:lnTo>
                    <a:pt x="2451" y="1529"/>
                  </a:lnTo>
                  <a:lnTo>
                    <a:pt x="2528" y="1593"/>
                  </a:lnTo>
                  <a:lnTo>
                    <a:pt x="2605" y="1651"/>
                  </a:lnTo>
                  <a:lnTo>
                    <a:pt x="2688" y="1702"/>
                  </a:lnTo>
                  <a:lnTo>
                    <a:pt x="2777" y="1747"/>
                  </a:lnTo>
                  <a:lnTo>
                    <a:pt x="2873" y="1779"/>
                  </a:lnTo>
                  <a:lnTo>
                    <a:pt x="2873" y="1779"/>
                  </a:lnTo>
                  <a:lnTo>
                    <a:pt x="2982" y="1804"/>
                  </a:lnTo>
                  <a:lnTo>
                    <a:pt x="3091" y="1817"/>
                  </a:lnTo>
                  <a:lnTo>
                    <a:pt x="3206" y="1817"/>
                  </a:lnTo>
                  <a:lnTo>
                    <a:pt x="3315" y="1804"/>
                  </a:lnTo>
                  <a:lnTo>
                    <a:pt x="3424" y="1785"/>
                  </a:lnTo>
                  <a:lnTo>
                    <a:pt x="3533" y="1753"/>
                  </a:lnTo>
                  <a:lnTo>
                    <a:pt x="3629" y="1708"/>
                  </a:lnTo>
                  <a:lnTo>
                    <a:pt x="3712" y="1657"/>
                  </a:lnTo>
                  <a:lnTo>
                    <a:pt x="3712" y="1657"/>
                  </a:lnTo>
                  <a:lnTo>
                    <a:pt x="3782" y="1600"/>
                  </a:lnTo>
                  <a:lnTo>
                    <a:pt x="3840" y="1536"/>
                  </a:lnTo>
                  <a:lnTo>
                    <a:pt x="3878" y="1472"/>
                  </a:lnTo>
                  <a:lnTo>
                    <a:pt x="3891" y="1433"/>
                  </a:lnTo>
                  <a:lnTo>
                    <a:pt x="3904" y="1401"/>
                  </a:lnTo>
                  <a:lnTo>
                    <a:pt x="3910" y="1369"/>
                  </a:lnTo>
                  <a:lnTo>
                    <a:pt x="3910" y="1337"/>
                  </a:lnTo>
                  <a:lnTo>
                    <a:pt x="3904" y="1305"/>
                  </a:lnTo>
                  <a:lnTo>
                    <a:pt x="3891" y="1273"/>
                  </a:lnTo>
                  <a:lnTo>
                    <a:pt x="3878" y="1248"/>
                  </a:lnTo>
                  <a:lnTo>
                    <a:pt x="3859" y="1222"/>
                  </a:lnTo>
                  <a:lnTo>
                    <a:pt x="3833" y="1196"/>
                  </a:lnTo>
                  <a:lnTo>
                    <a:pt x="3808" y="1171"/>
                  </a:lnTo>
                  <a:lnTo>
                    <a:pt x="3808" y="1171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762" name="Freeform 10"/>
            <p:cNvSpPr>
              <a:spLocks/>
            </p:cNvSpPr>
            <p:nvPr/>
          </p:nvSpPr>
          <p:spPr bwMode="auto">
            <a:xfrm>
              <a:off x="3439" y="1909"/>
              <a:ext cx="1404" cy="1088"/>
            </a:xfrm>
            <a:custGeom>
              <a:avLst/>
              <a:gdLst/>
              <a:ahLst/>
              <a:cxnLst>
                <a:cxn ang="0">
                  <a:pos x="627" y="895"/>
                </a:cxn>
                <a:cxn ang="0">
                  <a:pos x="627" y="895"/>
                </a:cxn>
                <a:cxn ang="0">
                  <a:pos x="704" y="895"/>
                </a:cxn>
                <a:cxn ang="0">
                  <a:pos x="781" y="895"/>
                </a:cxn>
                <a:cxn ang="0">
                  <a:pos x="909" y="883"/>
                </a:cxn>
                <a:cxn ang="0">
                  <a:pos x="1018" y="857"/>
                </a:cxn>
                <a:cxn ang="0">
                  <a:pos x="1107" y="825"/>
                </a:cxn>
                <a:cxn ang="0">
                  <a:pos x="1178" y="787"/>
                </a:cxn>
                <a:cxn ang="0">
                  <a:pos x="1229" y="742"/>
                </a:cxn>
                <a:cxn ang="0">
                  <a:pos x="1242" y="723"/>
                </a:cxn>
                <a:cxn ang="0">
                  <a:pos x="1255" y="697"/>
                </a:cxn>
                <a:cxn ang="0">
                  <a:pos x="1261" y="678"/>
                </a:cxn>
                <a:cxn ang="0">
                  <a:pos x="1261" y="659"/>
                </a:cxn>
                <a:cxn ang="0">
                  <a:pos x="1261" y="659"/>
                </a:cxn>
                <a:cxn ang="0">
                  <a:pos x="1255" y="614"/>
                </a:cxn>
                <a:cxn ang="0">
                  <a:pos x="1242" y="569"/>
                </a:cxn>
                <a:cxn ang="0">
                  <a:pos x="1223" y="518"/>
                </a:cxn>
                <a:cxn ang="0">
                  <a:pos x="1191" y="467"/>
                </a:cxn>
                <a:cxn ang="0">
                  <a:pos x="1127" y="358"/>
                </a:cxn>
                <a:cxn ang="0">
                  <a:pos x="1037" y="255"/>
                </a:cxn>
                <a:cxn ang="0">
                  <a:pos x="947" y="160"/>
                </a:cxn>
                <a:cxn ang="0">
                  <a:pos x="896" y="115"/>
                </a:cxn>
                <a:cxn ang="0">
                  <a:pos x="845" y="76"/>
                </a:cxn>
                <a:cxn ang="0">
                  <a:pos x="800" y="44"/>
                </a:cxn>
                <a:cxn ang="0">
                  <a:pos x="755" y="25"/>
                </a:cxn>
                <a:cxn ang="0">
                  <a:pos x="711" y="6"/>
                </a:cxn>
                <a:cxn ang="0">
                  <a:pos x="666" y="0"/>
                </a:cxn>
                <a:cxn ang="0">
                  <a:pos x="666" y="0"/>
                </a:cxn>
                <a:cxn ang="0">
                  <a:pos x="627" y="0"/>
                </a:cxn>
                <a:cxn ang="0">
                  <a:pos x="583" y="12"/>
                </a:cxn>
                <a:cxn ang="0">
                  <a:pos x="531" y="32"/>
                </a:cxn>
                <a:cxn ang="0">
                  <a:pos x="480" y="51"/>
                </a:cxn>
                <a:cxn ang="0">
                  <a:pos x="384" y="115"/>
                </a:cxn>
                <a:cxn ang="0">
                  <a:pos x="282" y="192"/>
                </a:cxn>
                <a:cxn ang="0">
                  <a:pos x="192" y="275"/>
                </a:cxn>
                <a:cxn ang="0">
                  <a:pos x="109" y="351"/>
                </a:cxn>
                <a:cxn ang="0">
                  <a:pos x="51" y="415"/>
                </a:cxn>
                <a:cxn ang="0">
                  <a:pos x="13" y="460"/>
                </a:cxn>
                <a:cxn ang="0">
                  <a:pos x="13" y="460"/>
                </a:cxn>
                <a:cxn ang="0">
                  <a:pos x="0" y="492"/>
                </a:cxn>
                <a:cxn ang="0">
                  <a:pos x="0" y="524"/>
                </a:cxn>
                <a:cxn ang="0">
                  <a:pos x="0" y="556"/>
                </a:cxn>
                <a:cxn ang="0">
                  <a:pos x="13" y="588"/>
                </a:cxn>
                <a:cxn ang="0">
                  <a:pos x="32" y="627"/>
                </a:cxn>
                <a:cxn ang="0">
                  <a:pos x="64" y="659"/>
                </a:cxn>
                <a:cxn ang="0">
                  <a:pos x="96" y="691"/>
                </a:cxn>
                <a:cxn ang="0">
                  <a:pos x="135" y="729"/>
                </a:cxn>
                <a:cxn ang="0">
                  <a:pos x="186" y="761"/>
                </a:cxn>
                <a:cxn ang="0">
                  <a:pos x="237" y="787"/>
                </a:cxn>
                <a:cxn ang="0">
                  <a:pos x="288" y="819"/>
                </a:cxn>
                <a:cxn ang="0">
                  <a:pos x="352" y="838"/>
                </a:cxn>
                <a:cxn ang="0">
                  <a:pos x="416" y="863"/>
                </a:cxn>
                <a:cxn ang="0">
                  <a:pos x="487" y="876"/>
                </a:cxn>
                <a:cxn ang="0">
                  <a:pos x="557" y="889"/>
                </a:cxn>
                <a:cxn ang="0">
                  <a:pos x="627" y="895"/>
                </a:cxn>
                <a:cxn ang="0">
                  <a:pos x="627" y="895"/>
                </a:cxn>
              </a:cxnLst>
              <a:rect l="0" t="0" r="r" b="b"/>
              <a:pathLst>
                <a:path w="1261" h="895">
                  <a:moveTo>
                    <a:pt x="627" y="895"/>
                  </a:moveTo>
                  <a:lnTo>
                    <a:pt x="627" y="895"/>
                  </a:lnTo>
                  <a:lnTo>
                    <a:pt x="704" y="895"/>
                  </a:lnTo>
                  <a:lnTo>
                    <a:pt x="781" y="895"/>
                  </a:lnTo>
                  <a:lnTo>
                    <a:pt x="909" y="883"/>
                  </a:lnTo>
                  <a:lnTo>
                    <a:pt x="1018" y="857"/>
                  </a:lnTo>
                  <a:lnTo>
                    <a:pt x="1107" y="825"/>
                  </a:lnTo>
                  <a:lnTo>
                    <a:pt x="1178" y="787"/>
                  </a:lnTo>
                  <a:lnTo>
                    <a:pt x="1229" y="742"/>
                  </a:lnTo>
                  <a:lnTo>
                    <a:pt x="1242" y="723"/>
                  </a:lnTo>
                  <a:lnTo>
                    <a:pt x="1255" y="697"/>
                  </a:lnTo>
                  <a:lnTo>
                    <a:pt x="1261" y="678"/>
                  </a:lnTo>
                  <a:lnTo>
                    <a:pt x="1261" y="659"/>
                  </a:lnTo>
                  <a:lnTo>
                    <a:pt x="1261" y="659"/>
                  </a:lnTo>
                  <a:lnTo>
                    <a:pt x="1255" y="614"/>
                  </a:lnTo>
                  <a:lnTo>
                    <a:pt x="1242" y="569"/>
                  </a:lnTo>
                  <a:lnTo>
                    <a:pt x="1223" y="518"/>
                  </a:lnTo>
                  <a:lnTo>
                    <a:pt x="1191" y="467"/>
                  </a:lnTo>
                  <a:lnTo>
                    <a:pt x="1127" y="358"/>
                  </a:lnTo>
                  <a:lnTo>
                    <a:pt x="1037" y="255"/>
                  </a:lnTo>
                  <a:lnTo>
                    <a:pt x="947" y="160"/>
                  </a:lnTo>
                  <a:lnTo>
                    <a:pt x="896" y="115"/>
                  </a:lnTo>
                  <a:lnTo>
                    <a:pt x="845" y="76"/>
                  </a:lnTo>
                  <a:lnTo>
                    <a:pt x="800" y="44"/>
                  </a:lnTo>
                  <a:lnTo>
                    <a:pt x="755" y="25"/>
                  </a:lnTo>
                  <a:lnTo>
                    <a:pt x="711" y="6"/>
                  </a:lnTo>
                  <a:lnTo>
                    <a:pt x="666" y="0"/>
                  </a:lnTo>
                  <a:lnTo>
                    <a:pt x="666" y="0"/>
                  </a:lnTo>
                  <a:lnTo>
                    <a:pt x="627" y="0"/>
                  </a:lnTo>
                  <a:lnTo>
                    <a:pt x="583" y="12"/>
                  </a:lnTo>
                  <a:lnTo>
                    <a:pt x="531" y="32"/>
                  </a:lnTo>
                  <a:lnTo>
                    <a:pt x="480" y="51"/>
                  </a:lnTo>
                  <a:lnTo>
                    <a:pt x="384" y="115"/>
                  </a:lnTo>
                  <a:lnTo>
                    <a:pt x="282" y="192"/>
                  </a:lnTo>
                  <a:lnTo>
                    <a:pt x="192" y="275"/>
                  </a:lnTo>
                  <a:lnTo>
                    <a:pt x="109" y="351"/>
                  </a:lnTo>
                  <a:lnTo>
                    <a:pt x="51" y="415"/>
                  </a:lnTo>
                  <a:lnTo>
                    <a:pt x="13" y="460"/>
                  </a:lnTo>
                  <a:lnTo>
                    <a:pt x="13" y="460"/>
                  </a:lnTo>
                  <a:lnTo>
                    <a:pt x="0" y="492"/>
                  </a:lnTo>
                  <a:lnTo>
                    <a:pt x="0" y="524"/>
                  </a:lnTo>
                  <a:lnTo>
                    <a:pt x="0" y="556"/>
                  </a:lnTo>
                  <a:lnTo>
                    <a:pt x="13" y="588"/>
                  </a:lnTo>
                  <a:lnTo>
                    <a:pt x="32" y="627"/>
                  </a:lnTo>
                  <a:lnTo>
                    <a:pt x="64" y="659"/>
                  </a:lnTo>
                  <a:lnTo>
                    <a:pt x="96" y="691"/>
                  </a:lnTo>
                  <a:lnTo>
                    <a:pt x="135" y="729"/>
                  </a:lnTo>
                  <a:lnTo>
                    <a:pt x="186" y="761"/>
                  </a:lnTo>
                  <a:lnTo>
                    <a:pt x="237" y="787"/>
                  </a:lnTo>
                  <a:lnTo>
                    <a:pt x="288" y="819"/>
                  </a:lnTo>
                  <a:lnTo>
                    <a:pt x="352" y="838"/>
                  </a:lnTo>
                  <a:lnTo>
                    <a:pt x="416" y="863"/>
                  </a:lnTo>
                  <a:lnTo>
                    <a:pt x="487" y="876"/>
                  </a:lnTo>
                  <a:lnTo>
                    <a:pt x="557" y="889"/>
                  </a:lnTo>
                  <a:lnTo>
                    <a:pt x="627" y="895"/>
                  </a:lnTo>
                  <a:lnTo>
                    <a:pt x="627" y="895"/>
                  </a:lnTo>
                  <a:close/>
                </a:path>
              </a:pathLst>
            </a:custGeom>
            <a:solidFill>
              <a:srgbClr val="993300">
                <a:alpha val="50000"/>
              </a:srgbClr>
            </a:solidFill>
            <a:ln w="9525">
              <a:solidFill>
                <a:srgbClr val="00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2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Authorship Information</a:t>
            </a:r>
          </a:p>
        </p:txBody>
      </p:sp>
      <p:sp>
        <p:nvSpPr>
          <p:cNvPr id="202758" name="Rectangle 6"/>
          <p:cNvSpPr>
            <a:spLocks noChangeArrowheads="1"/>
          </p:cNvSpPr>
          <p:nvPr/>
        </p:nvSpPr>
        <p:spPr bwMode="auto">
          <a:xfrm>
            <a:off x="1066800" y="4526340"/>
            <a:ext cx="7010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For Additional Information Contact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Steven G. Gilbert, PhD, DABT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E-mail: </a:t>
            </a:r>
            <a:r>
              <a:rPr lang="en-US" sz="2400" b="1" dirty="0" err="1">
                <a:solidFill>
                  <a:schemeClr val="tx1"/>
                </a:solidFill>
              </a:rPr>
              <a:t>sgilbert@innd.org</a:t>
            </a:r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Web: </a:t>
            </a:r>
            <a:r>
              <a:rPr lang="en-US" sz="2400" b="1" dirty="0" err="1">
                <a:solidFill>
                  <a:schemeClr val="tx1"/>
                </a:solidFill>
              </a:rPr>
              <a:t>www.asmalldoseoftoxicology.org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02759" name="Rectangle 7"/>
          <p:cNvSpPr>
            <a:spLocks noChangeArrowheads="1"/>
          </p:cNvSpPr>
          <p:nvPr/>
        </p:nvSpPr>
        <p:spPr bwMode="auto">
          <a:xfrm>
            <a:off x="609600" y="2009775"/>
            <a:ext cx="78867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This presentation is supplement to </a:t>
            </a:r>
          </a:p>
          <a:p>
            <a:pPr algn="ctr"/>
            <a:r>
              <a:rPr lang="en-US" sz="3600" b="1">
                <a:solidFill>
                  <a:schemeClr val="tx1"/>
                </a:solidFill>
              </a:rPr>
              <a:t> “A Small Dose of Toxicology”</a:t>
            </a:r>
            <a:endParaRPr lang="en-US" sz="20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41213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990600" y="1633538"/>
            <a:ext cx="8153400" cy="4005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3600" b="1">
                <a:latin typeface="Arial" pitchFamily="-1" charset="0"/>
              </a:rPr>
              <a:t>“It is not the </a:t>
            </a:r>
            <a:r>
              <a:rPr lang="en-US" sz="3600" b="1" u="sng">
                <a:latin typeface="Arial" pitchFamily="-1" charset="0"/>
              </a:rPr>
              <a:t>truth</a:t>
            </a:r>
            <a:r>
              <a:rPr lang="en-US" sz="3600" b="1">
                <a:latin typeface="Arial" pitchFamily="-1" charset="0"/>
              </a:rPr>
              <a:t> that makes you free. It is your possession of the power to discover the truth. Our dilemma is that we do not know how to provide that power.”</a:t>
            </a:r>
          </a:p>
          <a:p>
            <a:pPr marL="342900" indent="-342900">
              <a:spcBef>
                <a:spcPct val="50000"/>
              </a:spcBef>
            </a:pPr>
            <a:r>
              <a:rPr lang="en-US" sz="3200" b="1">
                <a:latin typeface="Arial" pitchFamily="-1" charset="0"/>
              </a:rPr>
              <a:t>Richard Lewontin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" pitchFamily="-1" charset="0"/>
              </a:rPr>
              <a:t> (New York Review of Books, Jan 7, 1997)</a:t>
            </a:r>
            <a:endParaRPr lang="en-US" sz="3200">
              <a:latin typeface="Arial" pitchFamily="-1" charset="0"/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196850"/>
            <a:ext cx="7543800" cy="641350"/>
          </a:xfrm>
        </p:spPr>
        <p:txBody>
          <a:bodyPr/>
          <a:lstStyle/>
          <a:p>
            <a:pPr eaLnBrk="1" hangingPunct="1"/>
            <a:r>
              <a:rPr lang="en-US"/>
              <a:t>Power To Discover The Truth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990600" y="2057400"/>
            <a:ext cx="8153400" cy="3382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3600" b="1">
                <a:latin typeface="Arial" pitchFamily="-1" charset="0"/>
                <a:ea typeface="Times New Roman" pitchFamily="-1" charset="0"/>
                <a:cs typeface="Times New Roman" pitchFamily="-1" charset="0"/>
              </a:rPr>
              <a:t>“Conditions that ensure that all living things have the best opportunity to reach and maintain their full genetic potential.</a:t>
            </a:r>
            <a:r>
              <a:rPr lang="en-US" sz="3600" b="1">
                <a:latin typeface="Arial" pitchFamily="-1" charset="0"/>
              </a:rPr>
              <a:t>”</a:t>
            </a:r>
          </a:p>
          <a:p>
            <a:pPr marL="342900" indent="-342900">
              <a:spcBef>
                <a:spcPct val="20000"/>
              </a:spcBef>
            </a:pPr>
            <a:endParaRPr lang="en-US" sz="3600" b="1">
              <a:latin typeface="Arial" pitchFamily="-1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b="1">
                <a:latin typeface="Arial" pitchFamily="-1" charset="0"/>
              </a:rPr>
              <a:t>S. Gilbert (1999)</a:t>
            </a:r>
            <a:endParaRPr lang="en-US" sz="2000" b="1">
              <a:latin typeface="Arial" pitchFamily="-1" charset="0"/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196850"/>
            <a:ext cx="7391400" cy="641350"/>
          </a:xfrm>
        </p:spPr>
        <p:txBody>
          <a:bodyPr/>
          <a:lstStyle/>
          <a:p>
            <a:pPr eaLnBrk="1" hangingPunct="1"/>
            <a:r>
              <a:rPr lang="en-US"/>
              <a:t>Human &amp; Environmental Health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Weighing Risk and Benefits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447800"/>
            <a:ext cx="7313612" cy="4494213"/>
          </a:xfrm>
        </p:spPr>
        <p:txBody>
          <a:bodyPr/>
          <a:lstStyle/>
          <a:p>
            <a:pPr marL="290513" indent="-290513" eaLnBrk="1" hangingPunct="1">
              <a:buFont typeface="Wingdings" pitchFamily="-1" charset="2"/>
              <a:buChar char="Ø"/>
            </a:pPr>
            <a:r>
              <a:rPr lang="en-US"/>
              <a:t>Need to look at issues from all sides, for example, use of pesticides and information on pesticides:</a:t>
            </a:r>
          </a:p>
          <a:p>
            <a:pPr lvl="1" eaLnBrk="1" hangingPunct="1">
              <a:buFont typeface="Wingdings" pitchFamily="-1" charset="2"/>
              <a:buChar char="l"/>
            </a:pPr>
            <a:r>
              <a:rPr lang="en-US"/>
              <a:t>Potential health effects (human and ecological) of pesticide use</a:t>
            </a:r>
          </a:p>
          <a:p>
            <a:pPr lvl="1" eaLnBrk="1" hangingPunct="1">
              <a:buFont typeface="Wingdings" pitchFamily="-1" charset="2"/>
              <a:buChar char="l"/>
            </a:pPr>
            <a:r>
              <a:rPr lang="en-US"/>
              <a:t>Use of animals in research</a:t>
            </a:r>
          </a:p>
          <a:p>
            <a:pPr lvl="1" eaLnBrk="1" hangingPunct="1">
              <a:buFont typeface="Wingdings" pitchFamily="-1" charset="2"/>
              <a:buChar char="l"/>
            </a:pPr>
            <a:r>
              <a:rPr lang="en-US"/>
              <a:t>Use of human subjects in research</a:t>
            </a:r>
          </a:p>
          <a:p>
            <a:pPr lvl="1" eaLnBrk="1" hangingPunct="1">
              <a:buFont typeface="Wingdings" pitchFamily="-1" charset="2"/>
              <a:buChar char="l"/>
            </a:pPr>
            <a:r>
              <a:rPr lang="en-US"/>
              <a:t>Risks of not having pesticides – malaria, West Nile virus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" charset="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clipse">
  <a:themeElements>
    <a:clrScheme name="1_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1_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" charset="0"/>
          </a:defRPr>
        </a:defPPr>
      </a:lstStyle>
    </a:lnDef>
  </a:objectDefaults>
  <a:extraClrSchemeLst>
    <a:extraClrScheme>
      <a:clrScheme name="1_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Eclipse">
  <a:themeElements>
    <a:clrScheme name="2_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2_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" charset="0"/>
          </a:defRPr>
        </a:defPPr>
      </a:lstStyle>
    </a:lnDef>
  </a:objectDefaults>
  <a:extraClrSchemeLst>
    <a:extraClrScheme>
      <a:clrScheme name="2_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Eclipse">
  <a:themeElements>
    <a:clrScheme name="3_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3_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" charset="0"/>
          </a:defRPr>
        </a:defPPr>
      </a:lstStyle>
    </a:lnDef>
  </a:objectDefaults>
  <a:extraClrSchemeLst>
    <a:extraClrScheme>
      <a:clrScheme name="3_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Eclipse">
  <a:themeElements>
    <a:clrScheme name="4_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4_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" charset="0"/>
          </a:defRPr>
        </a:defPPr>
      </a:lstStyle>
    </a:lnDef>
  </a:objectDefaults>
  <a:extraClrSchemeLst>
    <a:extraClrScheme>
      <a:clrScheme name="4_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Eclipse">
  <a:themeElements>
    <a:clrScheme name="5_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5_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" charset="0"/>
          </a:defRPr>
        </a:defPPr>
      </a:lstStyle>
    </a:lnDef>
  </a:objectDefaults>
  <a:extraClrSchemeLst>
    <a:extraClrScheme>
      <a:clrScheme name="5_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Eclipse">
  <a:themeElements>
    <a:clrScheme name="6_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6_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" charset="0"/>
          </a:defRPr>
        </a:defPPr>
      </a:lstStyle>
    </a:lnDef>
  </a:objectDefaults>
  <a:extraClrSchemeLst>
    <a:extraClrScheme>
      <a:clrScheme name="6_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619</TotalTime>
  <Words>1994</Words>
  <Application>Microsoft Macintosh PowerPoint</Application>
  <PresentationFormat>On-screen Show (4:3)</PresentationFormat>
  <Paragraphs>361</Paragraphs>
  <Slides>60</Slides>
  <Notes>60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60</vt:i4>
      </vt:variant>
    </vt:vector>
  </HeadingPairs>
  <TitlesOfParts>
    <vt:vector size="74" baseType="lpstr">
      <vt:lpstr>ＭＳ Ｐゴシック</vt:lpstr>
      <vt:lpstr>Arial</vt:lpstr>
      <vt:lpstr>Helvetica</vt:lpstr>
      <vt:lpstr>Symbol</vt:lpstr>
      <vt:lpstr>Times New Roman</vt:lpstr>
      <vt:lpstr>Verdana</vt:lpstr>
      <vt:lpstr>Wingdings</vt:lpstr>
      <vt:lpstr>Eclipse</vt:lpstr>
      <vt:lpstr>1_Eclipse</vt:lpstr>
      <vt:lpstr>2_Eclipse</vt:lpstr>
      <vt:lpstr>3_Eclipse</vt:lpstr>
      <vt:lpstr>4_Eclipse</vt:lpstr>
      <vt:lpstr>5_Eclipse</vt:lpstr>
      <vt:lpstr>6_Eclipse</vt:lpstr>
      <vt:lpstr>PowerPoint Presentation</vt:lpstr>
      <vt:lpstr>A Small Dose of Toxicology 3rd Edition</vt:lpstr>
      <vt:lpstr>Small Dose of Toxicology</vt:lpstr>
      <vt:lpstr>Outline</vt:lpstr>
      <vt:lpstr>PowerPoint Presentation</vt:lpstr>
      <vt:lpstr>Ethical, Legal and Social Issues in Toxicology</vt:lpstr>
      <vt:lpstr>Power To Discover The Truth</vt:lpstr>
      <vt:lpstr>Human &amp; Environmental Health</vt:lpstr>
      <vt:lpstr>Weighing Risk and Benefits</vt:lpstr>
      <vt:lpstr>Ethics and Science</vt:lpstr>
      <vt:lpstr>PowerPoint Presentation</vt:lpstr>
      <vt:lpstr>Ethics and Science</vt:lpstr>
      <vt:lpstr>PowerPoint Presentation</vt:lpstr>
      <vt:lpstr>PowerPoint Presentation</vt:lpstr>
      <vt:lpstr>PowerPoint Presentation</vt:lpstr>
      <vt:lpstr>PowerPoint Presentation</vt:lpstr>
      <vt:lpstr>Bioethics</vt:lpstr>
      <vt:lpstr>Decision Making – Causal Inferences</vt:lpstr>
      <vt:lpstr>Sir Austin Bradford Hill</vt:lpstr>
      <vt:lpstr>Determining Causation </vt:lpstr>
      <vt:lpstr>Legal Implications</vt:lpstr>
      <vt:lpstr>PowerPoint Presentation</vt:lpstr>
      <vt:lpstr>PowerPoint Presentation</vt:lpstr>
      <vt:lpstr>Basic Principles</vt:lpstr>
      <vt:lpstr>Biomedical Ethics</vt:lpstr>
      <vt:lpstr>Respect for Autonomy</vt:lpstr>
      <vt:lpstr>Non-maleficence</vt:lpstr>
      <vt:lpstr>Beneficence</vt:lpstr>
      <vt:lpstr>Justice</vt:lpstr>
      <vt:lpstr>Medical Ethics Evolution</vt:lpstr>
      <vt:lpstr>Today’s Medical Ethics Issues</vt:lpstr>
      <vt:lpstr>Ethical Toxicologist </vt:lpstr>
      <vt:lpstr>Ethical Toxicologist </vt:lpstr>
      <vt:lpstr>Animals in Research</vt:lpstr>
      <vt:lpstr>Animals in Research</vt:lpstr>
      <vt:lpstr>REGULATORY DEMANDS</vt:lpstr>
      <vt:lpstr>National Research Council</vt:lpstr>
      <vt:lpstr>Animal Welfare Act</vt:lpstr>
      <vt:lpstr>NIH</vt:lpstr>
      <vt:lpstr>AAALAC</vt:lpstr>
      <vt:lpstr>CDC</vt:lpstr>
      <vt:lpstr>Endangered Species Act</vt:lpstr>
      <vt:lpstr>CITES</vt:lpstr>
      <vt:lpstr>Animal Transport</vt:lpstr>
      <vt:lpstr>International Air Transport</vt:lpstr>
      <vt:lpstr>PowerPoint Presentation</vt:lpstr>
      <vt:lpstr>Expanding the IRB</vt:lpstr>
      <vt:lpstr>Premise</vt:lpstr>
      <vt:lpstr>Traditional Ethical Foundation</vt:lpstr>
      <vt:lpstr>Alternative Ethical Foundation</vt:lpstr>
      <vt:lpstr>Community Based Participatory Research</vt:lpstr>
      <vt:lpstr>Environmental Health &amp; Community RB</vt:lpstr>
      <vt:lpstr>EHCRB</vt:lpstr>
      <vt:lpstr>EHCRB Responsibilities </vt:lpstr>
      <vt:lpstr>EHCRB membership and conduct</vt:lpstr>
      <vt:lpstr>EHCRB Conclusion</vt:lpstr>
      <vt:lpstr>Summary</vt:lpstr>
      <vt:lpstr>Additional Resources</vt:lpstr>
      <vt:lpstr>PowerPoint Presentation</vt:lpstr>
      <vt:lpstr>Authorship Information</vt:lpstr>
    </vt:vector>
  </TitlesOfParts>
  <Company>INND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Ethical Issues</dc:title>
  <dc:creator>Steven Gilbert</dc:creator>
  <cp:lastModifiedBy>Steven Gilbert</cp:lastModifiedBy>
  <cp:revision>55</cp:revision>
  <dcterms:created xsi:type="dcterms:W3CDTF">2014-01-13T04:17:00Z</dcterms:created>
  <dcterms:modified xsi:type="dcterms:W3CDTF">2020-11-01T18:22:00Z</dcterms:modified>
</cp:coreProperties>
</file>