
<file path=[Content_Types].xml><?xml version="1.0" encoding="utf-8"?>
<Types xmlns="http://schemas.openxmlformats.org/package/2006/content-types">
  <Override PartName="/ppt/slides/slide41.xml" ContentType="application/vnd.openxmlformats-officedocument.presentationml.slide+xml"/>
  <Override PartName="/ppt/slideLayouts/slideLayout67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50.xml" ContentType="application/vnd.openxmlformats-officedocument.presentationml.slide+xml"/>
  <Override PartName="/ppt/slides/slide18.xml" ContentType="application/vnd.openxmlformats-officedocument.presentationml.slide+xml"/>
  <Override PartName="/ppt/slideLayouts/slideLayout77.xml" ContentType="application/vnd.openxmlformats-officedocument.presentationml.slideLayout+xml"/>
  <Override PartName="/ppt/notesSlides/notesSlide26.xml" ContentType="application/vnd.openxmlformats-officedocument.presentationml.notesSlide+xml"/>
  <Override PartName="/ppt/slides/slide28.xml" ContentType="application/vnd.openxmlformats-officedocument.presentationml.slide+xml"/>
  <Override PartName="/ppt/slides/slide37.xml" ContentType="application/vnd.openxmlformats-officedocument.presentationml.slide+xml"/>
  <Override PartName="/ppt/slides/slide9.xml" ContentType="application/vnd.openxmlformats-officedocument.presentationml.slide+xml"/>
  <Override PartName="/ppt/notesSlides/notesSlide45.xml" ContentType="application/vnd.openxmlformats-officedocument.presentationml.notesSlide+xml"/>
  <Override PartName="/ppt/slideMasters/slideMaster7.xml" ContentType="application/vnd.openxmlformats-officedocument.presentationml.slideMaster+xml"/>
  <Override PartName="/ppt/slides/slide47.xml" ContentType="application/vnd.openxmlformats-officedocument.presentationml.slide+xml"/>
  <Override PartName="/ppt/notesSlides/notesSlide55.xml" ContentType="application/vnd.openxmlformats-officedocument.presentationml.notes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5.xml" ContentType="application/vnd.openxmlformats-officedocument.presentationml.slideLayout+xml"/>
  <Override PartName="/ppt/theme/theme1.xml" ContentType="application/vnd.openxmlformats-officedocument.theme+xml"/>
  <Override PartName="/ppt/slideLayouts/slideLayout24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7.xml" ContentType="application/vnd.openxmlformats-officedocument.theme+xml"/>
  <Default Extension="jpeg" ContentType="image/jpeg"/>
  <Override PartName="/ppt/slideLayouts/slideLayout63.xml" ContentType="application/vnd.openxmlformats-officedocument.presentationml.slideLayout+xml"/>
  <Override PartName="/ppt/notesSlides/notesSlide11.xml" ContentType="application/vnd.openxmlformats-officedocument.presentationml.notesSlide+xml"/>
  <Override PartName="/ppt/slides/slide13.xml" ContentType="application/vnd.openxmlformats-officedocument.presentationml.slide+xml"/>
  <Override PartName="/ppt/slideLayouts/slideLayout72.xml" ContentType="application/vnd.openxmlformats-officedocument.presentationml.slideLayout+xml"/>
  <Override PartName="/ppt/notesSlides/notesSlide21.xml" ContentType="application/vnd.openxmlformats-officedocument.presentationml.notesSlide+xml"/>
  <Override PartName="/ppt/slides/slide23.xml" ContentType="application/vnd.openxmlformats-officedocument.presentationml.slide+xml"/>
  <Override PartName="/ppt/slideLayouts/slideLayout49.xml" ContentType="application/vnd.openxmlformats-officedocument.presentationml.slideLayout+xml"/>
  <Override PartName="/ppt/notesSlides/notesSlide31.xml" ContentType="application/vnd.openxmlformats-officedocument.presentationml.notes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42.xml" ContentType="application/vnd.openxmlformats-officedocument.presentationml.slide+xml"/>
  <Override PartName="/ppt/slideLayouts/slideLayout68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40.xml" ContentType="application/vnd.openxmlformats-officedocument.presentationml.notesSlide+xml"/>
  <Override PartName="/ppt/slides/slide51.xml" ContentType="application/vnd.openxmlformats-officedocument.presentationml.slide+xml"/>
  <Override PartName="/ppt/slides/slide19.xml" ContentType="application/vnd.openxmlformats-officedocument.presentationml.slide+xml"/>
  <Override PartName="/ppt/slideLayouts/slideLayout78.xml" ContentType="application/vnd.openxmlformats-officedocument.presentationml.slideLayout+xml"/>
  <Override PartName="/ppt/notesSlides/notesSlide27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50.xml" ContentType="application/vnd.openxmlformats-officedocument.presentationml.notesSlide+xml"/>
  <Override PartName="/ppt/slides/slide29.xml" ContentType="application/vnd.openxmlformats-officedocument.presentationml.slide+xml"/>
  <Override PartName="/ppt/notesSlides/notesSlide36.xml" ContentType="application/vnd.openxmlformats-officedocument.presentationml.notesSlide+xml"/>
  <Override PartName="/ppt/slides/slide38.xml" ContentType="application/vnd.openxmlformats-officedocument.presentationml.slide+xml"/>
  <Override PartName="/ppt/notesSlides/notesSlide46.xml" ContentType="application/vnd.openxmlformats-officedocument.presentationml.notesSlide+xml"/>
  <Override PartName="/ppt/slides/slide48.xml" ContentType="application/vnd.openxmlformats-officedocument.presentationml.slide+xml"/>
  <Override PartName="/ppt/notesSlides/notesSlide56.xml" ContentType="application/vnd.openxmlformats-officedocument.presentationml.notesSlide+xml"/>
  <Override PartName="/ppt/slides/slide57.xml" ContentType="application/vnd.openxmlformats-officedocument.presentationml.slide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8.xml" ContentType="application/vnd.openxmlformats-officedocument.theme+xml"/>
  <Override PartName="/ppt/notesSlides/notesSlide8.xml" ContentType="application/vnd.openxmlformats-officedocument.presentationml.notesSlide+xml"/>
  <Override PartName="/ppt/slideLayouts/slideLayout64.xml" ContentType="application/vnd.openxmlformats-officedocument.presentationml.slideLayout+xml"/>
  <Override PartName="/ppt/notesSlides/notesSlide12.xml" ContentType="application/vnd.openxmlformats-officedocument.presentationml.notesSlide+xml"/>
  <Override PartName="/ppt/slides/slide14.xml" ContentType="application/vnd.openxmlformats-officedocument.presentationml.slide+xml"/>
  <Override PartName="/ppt/slideLayouts/slideLayout73.xml" ContentType="application/vnd.openxmlformats-officedocument.presentationml.slideLayout+xml"/>
  <Override PartName="/ppt/notesSlides/notesSlide22.xml" ContentType="application/vnd.openxmlformats-officedocument.presentationml.notesSlide+xml"/>
  <Override PartName="/ppt/slides/slide24.xml" ContentType="application/vnd.openxmlformats-officedocument.presentationml.slide+xml"/>
  <Default Extension="bin" ContentType="application/vnd.openxmlformats-officedocument.presentationml.printerSettings"/>
  <Override PartName="/ppt/notesSlides/notesSlide32.xml" ContentType="application/vnd.openxmlformats-officedocument.presentationml.notesSlide+xml"/>
  <Override PartName="/ppt/slides/slide33.xml" ContentType="application/vnd.openxmlformats-officedocument.presentationml.slide+xml"/>
  <Override PartName="/ppt/slides/slide5.xml" ContentType="application/vnd.openxmlformats-officedocument.presentationml.slide+xml"/>
  <Default Extension="xml" ContentType="application/xml"/>
  <Override PartName="/ppt/slideLayouts/slideLayout6.xml" ContentType="application/vnd.openxmlformats-officedocument.presentationml.slideLayout+xml"/>
  <Override PartName="/ppt/slideMasters/slideMaster3.xml" ContentType="application/vnd.openxmlformats-officedocument.presentationml.slideMaster+xml"/>
  <Override PartName="/ppt/slides/slide43.xml" ContentType="application/vnd.openxmlformats-officedocument.presentationml.slide+xml"/>
  <Override PartName="/ppt/slideLayouts/slideLayout69.xml" ContentType="application/vnd.openxmlformats-officedocument.presentationml.slideLayout+xml"/>
  <Override PartName="/ppt/tableStyles.xml" ContentType="application/vnd.openxmlformats-officedocument.presentationml.tableStyles+xml"/>
  <Override PartName="/ppt/notesSlides/notesSlide18.xml" ContentType="application/vnd.openxmlformats-officedocument.presentationml.notesSlide+xml"/>
  <Override PartName="/ppt/slides/slide52.xml" ContentType="application/vnd.openxmlformats-officedocument.presentationml.slide+xml"/>
  <Override PartName="/ppt/notesSlides/notesSlide41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28.xml" ContentType="application/vnd.openxmlformats-officedocument.presentationml.notesSlide+xml"/>
  <Override PartName="/ppt/slideLayouts/slideLayout11.xml" ContentType="application/vnd.openxmlformats-officedocument.presentationml.slideLayout+xml"/>
  <Override PartName="/ppt/notesSlides/notesSlide37.xml" ContentType="application/vnd.openxmlformats-officedocument.presentationml.notesSlide+xml"/>
  <Override PartName="/ppt/slideLayouts/slideLayout20.xml" ContentType="application/vnd.openxmlformats-officedocument.presentationml.slideLayout+xml"/>
  <Override PartName="/docProps/app.xml" ContentType="application/vnd.openxmlformats-officedocument.extended-properties+xml"/>
  <Override PartName="/ppt/slides/slide39.xml" ContentType="application/vnd.openxmlformats-officedocument.presentationml.slide+xml"/>
  <Override PartName="/ppt/notesSlides/notesSlide47.xml" ContentType="application/vnd.openxmlformats-officedocument.presentationml.notesSlide+xml"/>
  <Override PartName="/ppt/slideLayouts/slideLayout30.xml" ContentType="application/vnd.openxmlformats-officedocument.presentationml.slideLayout+xml"/>
  <Override PartName="/ppt/slides/slide49.xml" ContentType="application/vnd.openxmlformats-officedocument.presentationml.slide+xml"/>
  <Override PartName="/ppt/notesSlides/notesSlide57.xml" ContentType="application/vnd.openxmlformats-officedocument.presentationml.notesSlide+xml"/>
  <Override PartName="/ppt/slides/slide58.xml" ContentType="application/vnd.openxmlformats-officedocument.presentationml.slide+xml"/>
  <Override PartName="/docProps/core.xml" ContentType="application/vnd.openxmlformats-package.core-properties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3.xml" ContentType="application/vnd.openxmlformats-officedocument.presentationml.notesSlide+xml"/>
  <Override PartName="/ppt/slides/slide15.xml" ContentType="application/vnd.openxmlformats-officedocument.presentationml.slide+xml"/>
  <Override PartName="/ppt/slideLayouts/slideLayout74.xml" ContentType="application/vnd.openxmlformats-officedocument.presentationml.slideLayout+xml"/>
  <Override PartName="/ppt/notesSlides/notesSlide23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33.xml" ContentType="application/vnd.openxmlformats-officedocument.presentationml.notesSlide+xml"/>
  <Override PartName="/ppt/slides/slide34.xml" ContentType="application/vnd.openxmlformats-officedocument.presentationml.slide+xml"/>
  <Override PartName="/ppt/slides/slide6.xml" ContentType="application/vnd.openxmlformats-officedocument.presentationml.slide+xml"/>
  <Override PartName="/ppt/notesSlides/notesSlide42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44.xml" ContentType="application/vnd.openxmlformats-officedocument.presentationml.slide+xml"/>
  <Override PartName="/ppt/notesSlides/notesSlide19.xml" ContentType="application/vnd.openxmlformats-officedocument.presentationml.notesSlide+xml"/>
  <Override PartName="/ppt/notesSlides/notesSlide52.xml" ContentType="application/vnd.openxmlformats-officedocument.presentationml.notesSlide+xml"/>
  <Override PartName="/ppt/slides/slide53.xml" ContentType="application/vnd.openxmlformats-officedocument.presentationml.slide+xml"/>
  <Override PartName="/ppt/notesSlides/notesSlide29.xml" ContentType="application/vnd.openxmlformats-officedocument.presentationml.notesSlide+xml"/>
  <Override PartName="/ppt/slideLayouts/slideLayout12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Layouts/slideLayout21.xml" ContentType="application/vnd.openxmlformats-officedocument.presentationml.slideLayout+xml"/>
  <Override PartName="/ppt/notesSlides/notesSlide48.xml" ContentType="application/vnd.openxmlformats-officedocument.presentationml.notesSlide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58.xml" ContentType="application/vnd.openxmlformats-officedocument.presentationml.notesSlide+xml"/>
  <Override PartName="/ppt/slideLayouts/slideLayout50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27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10.xml" ContentType="application/vnd.openxmlformats-officedocument.presentationml.slide+xml"/>
  <Override PartName="/ppt/slideLayouts/slideLayout37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4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5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5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16.xml" ContentType="application/vnd.openxmlformats-officedocument.presentationml.slide+xml"/>
  <Override PartName="/ppt/slideLayouts/slideLayout75.xml" ContentType="application/vnd.openxmlformats-officedocument.presentationml.slideLayout+xml"/>
  <Override PartName="/ppt/viewProps.xml" ContentType="application/vnd.openxmlformats-officedocument.presentationml.viewProps+xml"/>
  <Override PartName="/ppt/notesSlides/notesSlide24.xml" ContentType="application/vnd.openxmlformats-officedocument.presentationml.notesSlide+xml"/>
  <Default Extension="rels" ContentType="application/vnd.openxmlformats-package.relationships+xml"/>
  <Override PartName="/ppt/slides/slide26.xml" ContentType="application/vnd.openxmlformats-officedocument.presentationml.slide+xml"/>
  <Override PartName="/ppt/notesSlides/notesSlide34.xml" ContentType="application/vnd.openxmlformats-officedocument.presentationml.notesSlide+xml"/>
  <Override PartName="/ppt/slides/slide35.xml" ContentType="application/vnd.openxmlformats-officedocument.presentationml.slide+xml"/>
  <Override PartName="/ppt/slides/slide7.xml" ContentType="application/vnd.openxmlformats-officedocument.presentationml.slide+xml"/>
  <Default Extension="wmf" ContentType="image/x-wmf"/>
  <Override PartName="/ppt/slideLayouts/slideLayout8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45.xml" ContentType="application/vnd.openxmlformats-officedocument.presentationml.slide+xml"/>
  <Override PartName="/ppt/notesSlides/notesSlide43.xml" ContentType="application/vnd.openxmlformats-officedocument.presentationml.notesSlide+xml"/>
  <Override PartName="/ppt/notesSlides/notesSlide53.xml" ContentType="application/vnd.openxmlformats-officedocument.presentationml.notesSlide+xml"/>
  <Override PartName="/ppt/slides/slide54.xml" ContentType="application/vnd.openxmlformats-officedocument.presentationml.slide+xml"/>
  <Override PartName="/ppt/slideLayouts/slideLayout13.xml" ContentType="application/vnd.openxmlformats-officedocument.presentationml.slideLayout+xml"/>
  <Override PartName="/ppt/presProps.xml" ContentType="application/vnd.openxmlformats-officedocument.presentationml.presProps+xml"/>
  <Override PartName="/ppt/notesSlides/notesSlide39.xml" ContentType="application/vnd.openxmlformats-officedocument.presentationml.notesSlide+xml"/>
  <Override PartName="/ppt/slideLayouts/slideLayout22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32.xml" ContentType="application/vnd.openxmlformats-officedocument.presentationml.slideLayout+xml"/>
  <Override PartName="/ppt/notesSlides/notesSlide49.xml" ContentType="application/vnd.openxmlformats-officedocument.presentationml.notesSlide+xml"/>
  <Override PartName="/ppt/slideLayouts/slideLayout41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61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11.xml" ContentType="application/vnd.openxmlformats-officedocument.presentationml.slide+xml"/>
  <Override PartName="/ppt/slideLayouts/slideLayout70.xml" ContentType="application/vnd.openxmlformats-officedocument.presentationml.slideLayout+xml"/>
  <Override PartName="/ppt/slideLayouts/slideLayout38.xml" ContentType="application/vnd.openxmlformats-officedocument.presentationml.slideLayout+xml"/>
  <Override PartName="/ppt/notesSlides/notesSlide10.xml" ContentType="application/vnd.openxmlformats-officedocument.presentationml.notesSlide+xml"/>
  <Override PartName="/ppt/slides/slide21.xml" ContentType="application/vnd.openxmlformats-officedocument.presentationml.slide+xml"/>
  <Override PartName="/ppt/slideLayouts/slideLayout47.xml" ContentType="application/vnd.openxmlformats-officedocument.presentationml.slideLayout+xml"/>
  <Override PartName="/ppt/slides/slide30.xml" ContentType="application/vnd.openxmlformats-officedocument.presentationml.slide+xml"/>
  <Override PartName="/ppt/slides/slide2.xml" ContentType="application/vnd.openxmlformats-officedocument.presentationml.slide+xml"/>
  <Override PartName="/ppt/slideLayouts/slideLayout5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40.xml" ContentType="application/vnd.openxmlformats-officedocument.presentationml.slide+xml"/>
  <Override PartName="/ppt/slideLayouts/slideLayout66.xml" ContentType="application/vnd.openxmlformats-officedocument.presentationml.slideLayout+xml"/>
  <Override PartName="/ppt/notesSlides/notesSlide15.xml" ContentType="application/vnd.openxmlformats-officedocument.presentationml.notesSlide+xml"/>
  <Override PartName="/ppt/slides/slide17.xml" ContentType="application/vnd.openxmlformats-officedocument.presentationml.slide+xml"/>
  <Override PartName="/ppt/slideLayouts/slideLayout76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27.xml" ContentType="application/vnd.openxmlformats-officedocument.presentationml.slide+xml"/>
  <Override PartName="/ppt/notesSlides/notesSlide35.xml" ContentType="application/vnd.openxmlformats-officedocument.presentationml.notesSlide+xml"/>
  <Override PartName="/ppt/slides/slide36.xml" ContentType="application/vnd.openxmlformats-officedocument.presentationml.slide+xml"/>
  <Override PartName="/ppt/slides/slide8.xml" ContentType="application/vnd.openxmlformats-officedocument.presentationml.slide+xml"/>
  <Override PartName="/ppt/notesSlides/notesSlide44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s/slide46.xml" ContentType="application/vnd.openxmlformats-officedocument.presentationml.slide+xml"/>
  <Override PartName="/ppt/notesSlides/notesSlide54.xml" ContentType="application/vnd.openxmlformats-officedocument.presentationml.notesSlide+xml"/>
  <Override PartName="/ppt/slides/slide55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6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62.xml" ContentType="application/vnd.openxmlformats-officedocument.presentationml.slideLayout+xml"/>
  <Override PartName="/ppt/notesSlides/notesSlide7.xml" ContentType="application/vnd.openxmlformats-officedocument.presentationml.notesSlide+xml"/>
  <Override PartName="/ppt/slides/slide12.xml" ContentType="application/vnd.openxmlformats-officedocument.presentationml.slide+xml"/>
  <Override PartName="/ppt/slideLayouts/slideLayout71.xml" ContentType="application/vnd.openxmlformats-officedocument.presentationml.slideLayout+xml"/>
  <Override PartName="/ppt/slideLayouts/slideLayout39.xml" ContentType="application/vnd.openxmlformats-officedocument.presentationml.slideLayout+xml"/>
  <Override PartName="/ppt/notesSlides/notesSlide20.xml" ContentType="application/vnd.openxmlformats-officedocument.presentationml.notesSlide+xml"/>
  <Override PartName="/ppt/slides/slide22.xml" ContentType="application/vnd.openxmlformats-officedocument.presentationml.slide+xml"/>
  <Override PartName="/ppt/slideLayouts/slideLayout48.xml" ContentType="application/vnd.openxmlformats-officedocument.presentationml.slideLayout+xml"/>
  <Override PartName="/ppt/notesSlides/notesSlide30.xml" ContentType="application/vnd.openxmlformats-officedocument.presentationml.notesSlide+xml"/>
  <Override PartName="/ppt/slides/slide31.xml" ContentType="application/vnd.openxmlformats-officedocument.presentationml.slide+xml"/>
  <Override PartName="/ppt/slides/slide3.xml" ContentType="application/vnd.openxmlformats-officedocument.presentationml.slide+xml"/>
  <Override PartName="/ppt/slideLayouts/slideLayout5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9" r:id="rId1"/>
    <p:sldMasterId id="2147483651" r:id="rId2"/>
    <p:sldMasterId id="2147483653" r:id="rId3"/>
    <p:sldMasterId id="2147483655" r:id="rId4"/>
    <p:sldMasterId id="2147483657" r:id="rId5"/>
    <p:sldMasterId id="2147483659" r:id="rId6"/>
    <p:sldMasterId id="2147483661" r:id="rId7"/>
  </p:sldMasterIdLst>
  <p:notesMasterIdLst>
    <p:notesMasterId r:id="rId66"/>
  </p:notesMasterIdLst>
  <p:sldIdLst>
    <p:sldId id="258" r:id="rId8"/>
    <p:sldId id="259" r:id="rId9"/>
    <p:sldId id="324" r:id="rId10"/>
    <p:sldId id="323" r:id="rId11"/>
    <p:sldId id="273" r:id="rId12"/>
    <p:sldId id="265" r:id="rId13"/>
    <p:sldId id="336" r:id="rId14"/>
    <p:sldId id="274" r:id="rId15"/>
    <p:sldId id="326" r:id="rId16"/>
    <p:sldId id="275" r:id="rId17"/>
    <p:sldId id="325" r:id="rId18"/>
    <p:sldId id="328" r:id="rId19"/>
    <p:sldId id="327" r:id="rId20"/>
    <p:sldId id="329" r:id="rId21"/>
    <p:sldId id="272" r:id="rId22"/>
    <p:sldId id="260" r:id="rId23"/>
    <p:sldId id="270" r:id="rId24"/>
    <p:sldId id="271" r:id="rId25"/>
    <p:sldId id="330" r:id="rId26"/>
    <p:sldId id="335" r:id="rId27"/>
    <p:sldId id="262" r:id="rId28"/>
    <p:sldId id="264" r:id="rId29"/>
    <p:sldId id="276" r:id="rId30"/>
    <p:sldId id="277" r:id="rId31"/>
    <p:sldId id="278" r:id="rId32"/>
    <p:sldId id="279" r:id="rId33"/>
    <p:sldId id="280" r:id="rId34"/>
    <p:sldId id="281" r:id="rId35"/>
    <p:sldId id="331" r:id="rId36"/>
    <p:sldId id="282" r:id="rId37"/>
    <p:sldId id="283" r:id="rId38"/>
    <p:sldId id="284" r:id="rId39"/>
    <p:sldId id="304" r:id="rId40"/>
    <p:sldId id="332" r:id="rId41"/>
    <p:sldId id="288" r:id="rId42"/>
    <p:sldId id="286" r:id="rId43"/>
    <p:sldId id="290" r:id="rId44"/>
    <p:sldId id="293" r:id="rId45"/>
    <p:sldId id="295" r:id="rId46"/>
    <p:sldId id="296" r:id="rId47"/>
    <p:sldId id="297" r:id="rId48"/>
    <p:sldId id="298" r:id="rId49"/>
    <p:sldId id="299" r:id="rId50"/>
    <p:sldId id="300" r:id="rId51"/>
    <p:sldId id="305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33" r:id="rId63"/>
    <p:sldId id="321" r:id="rId64"/>
    <p:sldId id="319" r:id="rId6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-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-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-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-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-1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Verdana" pitchFamily="-1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Verdana" pitchFamily="-1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Verdana" pitchFamily="-1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Verdana" pitchFamily="-1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08000"/>
    <a:srgbClr val="FF6600"/>
    <a:srgbClr val="FF7C80"/>
    <a:srgbClr val="CC3300"/>
    <a:srgbClr val="D60093"/>
    <a:srgbClr val="FF99CC"/>
    <a:srgbClr val="00FF00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howGuides="1">
      <p:cViewPr varScale="1">
        <p:scale>
          <a:sx n="143" d="100"/>
          <a:sy n="143" d="100"/>
        </p:scale>
        <p:origin x="-1352" y="-112"/>
      </p:cViewPr>
      <p:guideLst>
        <p:guide orient="horz" pos="4319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63" Type="http://schemas.openxmlformats.org/officeDocument/2006/relationships/slide" Target="slides/slide56.xml"/><Relationship Id="rId64" Type="http://schemas.openxmlformats.org/officeDocument/2006/relationships/slide" Target="slides/slide57.xml"/><Relationship Id="rId65" Type="http://schemas.openxmlformats.org/officeDocument/2006/relationships/slide" Target="slides/slide58.xml"/><Relationship Id="rId66" Type="http://schemas.openxmlformats.org/officeDocument/2006/relationships/notesMaster" Target="notesMasters/notesMaster1.xml"/><Relationship Id="rId67" Type="http://schemas.openxmlformats.org/officeDocument/2006/relationships/printerSettings" Target="printerSettings/printerSettings1.bin"/><Relationship Id="rId68" Type="http://schemas.openxmlformats.org/officeDocument/2006/relationships/presProps" Target="presProps.xml"/><Relationship Id="rId69" Type="http://schemas.openxmlformats.org/officeDocument/2006/relationships/viewProps" Target="viewProps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<Relationship Id="rId58" Type="http://schemas.openxmlformats.org/officeDocument/2006/relationships/slide" Target="slides/slide51.xml"/><Relationship Id="rId59" Type="http://schemas.openxmlformats.org/officeDocument/2006/relationships/slide" Target="slides/slide5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70" Type="http://schemas.openxmlformats.org/officeDocument/2006/relationships/theme" Target="theme/theme1.xml"/><Relationship Id="rId71" Type="http://schemas.openxmlformats.org/officeDocument/2006/relationships/tableStyles" Target="tableStyles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60" Type="http://schemas.openxmlformats.org/officeDocument/2006/relationships/slide" Target="slides/slide53.xml"/><Relationship Id="rId61" Type="http://schemas.openxmlformats.org/officeDocument/2006/relationships/slide" Target="slides/slide54.xml"/><Relationship Id="rId62" Type="http://schemas.openxmlformats.org/officeDocument/2006/relationships/slide" Target="slides/slide55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-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-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06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3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-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-1" charset="0"/>
              </a:defRPr>
            </a:lvl1pPr>
          </a:lstStyle>
          <a:p>
            <a:pPr>
              <a:defRPr/>
            </a:pPr>
            <a:fld id="{6EBF44F9-DF95-2445-93ED-9A7BFF28A3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" charset="0"/>
        <a:ea typeface="ＭＳ Ｐゴシック" pitchFamily="-1" charset="-128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" charset="0"/>
        <a:ea typeface="ＭＳ Ｐゴシック" pitchFamily="-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" charset="0"/>
        <a:ea typeface="ＭＳ Ｐゴシック" pitchFamily="-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" charset="0"/>
        <a:ea typeface="ＭＳ Ｐゴシック" pitchFamily="-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" charset="0"/>
        <a:ea typeface="ＭＳ Ｐゴシック" pitchFamily="-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69A4F4-CEC3-8E46-B3DF-F22D38FC3AA9}" type="slidenum">
              <a:rPr lang="en-US"/>
              <a:pPr/>
              <a:t>1</a:t>
            </a:fld>
            <a:endParaRPr lang="en-US"/>
          </a:p>
        </p:txBody>
      </p:sp>
      <p:sp>
        <p:nvSpPr>
          <p:cNvPr id="901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312EF5-0E11-BF4E-A2A1-CB0A34AE01C0}" type="slidenum">
              <a:rPr lang="en-US"/>
              <a:pPr/>
              <a:t>10</a:t>
            </a:fld>
            <a:endParaRPr lang="en-US"/>
          </a:p>
        </p:txBody>
      </p:sp>
      <p:sp>
        <p:nvSpPr>
          <p:cNvPr id="1085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1423" tIns="45711" rIns="91423" bIns="45711"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5869A4-3284-A64A-8CE3-A2DF3141B21F}" type="slidenum">
              <a:rPr lang="en-US"/>
              <a:pPr/>
              <a:t>11</a:t>
            </a:fld>
            <a:endParaRPr lang="en-US"/>
          </a:p>
        </p:txBody>
      </p:sp>
      <p:sp>
        <p:nvSpPr>
          <p:cNvPr id="1105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A41EDE-ECA9-C54D-AFA9-8C9A58A277C8}" type="slidenum">
              <a:rPr lang="en-US"/>
              <a:pPr/>
              <a:t>12</a:t>
            </a:fld>
            <a:endParaRPr lang="en-US"/>
          </a:p>
        </p:txBody>
      </p:sp>
      <p:sp>
        <p:nvSpPr>
          <p:cNvPr id="1126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9C8DE9-F30B-D04F-88D7-85BA11CA12A3}" type="slidenum">
              <a:rPr lang="en-US"/>
              <a:pPr/>
              <a:t>13</a:t>
            </a:fld>
            <a:endParaRPr lang="en-US"/>
          </a:p>
        </p:txBody>
      </p:sp>
      <p:sp>
        <p:nvSpPr>
          <p:cNvPr id="1146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64C5EC-9A0C-7846-8A3D-94C0195FD9DC}" type="slidenum">
              <a:rPr lang="en-US"/>
              <a:pPr/>
              <a:t>14</a:t>
            </a:fld>
            <a:endParaRPr lang="en-US"/>
          </a:p>
        </p:txBody>
      </p:sp>
      <p:sp>
        <p:nvSpPr>
          <p:cNvPr id="1167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38F0C6-856D-B64A-B868-BF760A4E7D15}" type="slidenum">
              <a:rPr lang="en-US"/>
              <a:pPr/>
              <a:t>15</a:t>
            </a:fld>
            <a:endParaRPr lang="en-US"/>
          </a:p>
        </p:txBody>
      </p:sp>
      <p:sp>
        <p:nvSpPr>
          <p:cNvPr id="118787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9350" y="690563"/>
            <a:ext cx="4557713" cy="3417887"/>
          </a:xfrm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4800"/>
          </a:xfrm>
          <a:noFill/>
          <a:ln/>
        </p:spPr>
        <p:txBody>
          <a:bodyPr lIns="91430" tIns="45714" rIns="91430" bIns="45714"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7722DA-B081-384D-BA2E-7B43FE5F889C}" type="slidenum">
              <a:rPr lang="en-US"/>
              <a:pPr/>
              <a:t>16</a:t>
            </a:fld>
            <a:endParaRPr lang="en-US"/>
          </a:p>
        </p:txBody>
      </p:sp>
      <p:sp>
        <p:nvSpPr>
          <p:cNvPr id="1208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C1E375-1688-AA45-A10F-148D15036EF6}" type="slidenum">
              <a:rPr lang="en-US"/>
              <a:pPr/>
              <a:t>17</a:t>
            </a:fld>
            <a:endParaRPr lang="en-US"/>
          </a:p>
        </p:txBody>
      </p:sp>
      <p:sp>
        <p:nvSpPr>
          <p:cNvPr id="1228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1429" tIns="45714" rIns="91429" bIns="45714"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1BD9C9-71AD-3E47-BEF5-F10B53314B5D}" type="slidenum">
              <a:rPr lang="en-US"/>
              <a:pPr/>
              <a:t>18</a:t>
            </a:fld>
            <a:endParaRPr lang="en-US"/>
          </a:p>
        </p:txBody>
      </p:sp>
      <p:sp>
        <p:nvSpPr>
          <p:cNvPr id="1249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1429" tIns="45714" rIns="91429" bIns="45714"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09E44D-D479-A346-BD23-34E8BBEC305A}" type="slidenum">
              <a:rPr lang="en-US"/>
              <a:pPr/>
              <a:t>19</a:t>
            </a:fld>
            <a:endParaRPr lang="en-US"/>
          </a:p>
        </p:txBody>
      </p:sp>
      <p:sp>
        <p:nvSpPr>
          <p:cNvPr id="1269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5465C7-5D29-694E-AD38-B0D145C7E2D4}" type="slidenum">
              <a:rPr lang="en-US"/>
              <a:pPr/>
              <a:t>2</a:t>
            </a:fld>
            <a:endParaRPr lang="en-US"/>
          </a:p>
        </p:txBody>
      </p:sp>
      <p:sp>
        <p:nvSpPr>
          <p:cNvPr id="921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334729-711E-B941-9D9E-BB474423822D}" type="slidenum">
              <a:rPr lang="en-US"/>
              <a:pPr/>
              <a:t>20</a:t>
            </a:fld>
            <a:endParaRPr lang="en-US"/>
          </a:p>
        </p:txBody>
      </p:sp>
      <p:sp>
        <p:nvSpPr>
          <p:cNvPr id="1290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36DFB1-1B72-8D48-BEB5-267CC4D0F309}" type="slidenum">
              <a:rPr lang="en-US"/>
              <a:pPr/>
              <a:t>21</a:t>
            </a:fld>
            <a:endParaRPr lang="en-US"/>
          </a:p>
        </p:txBody>
      </p:sp>
      <p:sp>
        <p:nvSpPr>
          <p:cNvPr id="1310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185F97-C554-6349-BC18-7C70DCCE50F7}" type="slidenum">
              <a:rPr lang="en-US"/>
              <a:pPr/>
              <a:t>22</a:t>
            </a:fld>
            <a:endParaRPr lang="en-US"/>
          </a:p>
        </p:txBody>
      </p:sp>
      <p:sp>
        <p:nvSpPr>
          <p:cNvPr id="1331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337521-706F-D84A-B4FB-04563F37E04A}" type="slidenum">
              <a:rPr lang="en-US"/>
              <a:pPr/>
              <a:t>23</a:t>
            </a:fld>
            <a:endParaRPr lang="en-US"/>
          </a:p>
        </p:txBody>
      </p:sp>
      <p:sp>
        <p:nvSpPr>
          <p:cNvPr id="135171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1433" tIns="45717" rIns="91433" bIns="45717"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F01D4D-103E-BB4E-B9D8-171918B71036}" type="slidenum">
              <a:rPr lang="en-US"/>
              <a:pPr/>
              <a:t>24</a:t>
            </a:fld>
            <a:endParaRPr lang="en-US"/>
          </a:p>
        </p:txBody>
      </p:sp>
      <p:sp>
        <p:nvSpPr>
          <p:cNvPr id="137219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1433" tIns="45717" rIns="91433" bIns="45717"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45D997-B333-6A45-9A97-0959E8BDB4DF}" type="slidenum">
              <a:rPr lang="en-US"/>
              <a:pPr/>
              <a:t>25</a:t>
            </a:fld>
            <a:endParaRPr lang="en-US"/>
          </a:p>
        </p:txBody>
      </p:sp>
      <p:sp>
        <p:nvSpPr>
          <p:cNvPr id="139267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1433" tIns="45717" rIns="91433" bIns="45717"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44EA15-85F1-204B-9B27-E6117314C80C}" type="slidenum">
              <a:rPr lang="en-US"/>
              <a:pPr/>
              <a:t>26</a:t>
            </a:fld>
            <a:endParaRPr lang="en-US"/>
          </a:p>
        </p:txBody>
      </p:sp>
      <p:sp>
        <p:nvSpPr>
          <p:cNvPr id="141315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1433" tIns="45717" rIns="91433" bIns="45717"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B7E918-EADD-A94C-A83D-98F2C89E7C23}" type="slidenum">
              <a:rPr lang="en-US"/>
              <a:pPr/>
              <a:t>27</a:t>
            </a:fld>
            <a:endParaRPr lang="en-US"/>
          </a:p>
        </p:txBody>
      </p:sp>
      <p:sp>
        <p:nvSpPr>
          <p:cNvPr id="143363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1433" tIns="45717" rIns="91433" bIns="45717"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C8402E-2BDF-9440-ADFB-4E0F4749DFD1}" type="slidenum">
              <a:rPr lang="en-US"/>
              <a:pPr/>
              <a:t>28</a:t>
            </a:fld>
            <a:endParaRPr lang="en-US"/>
          </a:p>
        </p:txBody>
      </p:sp>
      <p:sp>
        <p:nvSpPr>
          <p:cNvPr id="145411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1433" tIns="45717" rIns="91433" bIns="45717"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E22DE8-DB1F-FE42-848E-EC3FB3CF8E0B}" type="slidenum">
              <a:rPr lang="en-US"/>
              <a:pPr/>
              <a:t>29</a:t>
            </a:fld>
            <a:endParaRPr lang="en-US"/>
          </a:p>
        </p:txBody>
      </p:sp>
      <p:sp>
        <p:nvSpPr>
          <p:cNvPr id="1474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2A246F-D1DA-744B-8405-2F9C92924C28}" type="slidenum">
              <a:rPr lang="en-US"/>
              <a:pPr/>
              <a:t>3</a:t>
            </a:fld>
            <a:endParaRPr lang="en-US"/>
          </a:p>
        </p:txBody>
      </p:sp>
      <p:sp>
        <p:nvSpPr>
          <p:cNvPr id="942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EAA058-8376-EA45-A794-E0C73D60C2F0}" type="slidenum">
              <a:rPr lang="en-US"/>
              <a:pPr/>
              <a:t>30</a:t>
            </a:fld>
            <a:endParaRPr lang="en-US"/>
          </a:p>
        </p:txBody>
      </p:sp>
      <p:sp>
        <p:nvSpPr>
          <p:cNvPr id="1495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56F633-8A54-A442-909C-562CDC900A0D}" type="slidenum">
              <a:rPr lang="en-US"/>
              <a:pPr/>
              <a:t>31</a:t>
            </a:fld>
            <a:endParaRPr lang="en-US"/>
          </a:p>
        </p:txBody>
      </p:sp>
      <p:sp>
        <p:nvSpPr>
          <p:cNvPr id="1515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197041-0E7B-1F4F-8B02-1A15484909C3}" type="slidenum">
              <a:rPr lang="en-US"/>
              <a:pPr/>
              <a:t>32</a:t>
            </a:fld>
            <a:endParaRPr lang="en-US"/>
          </a:p>
        </p:txBody>
      </p:sp>
      <p:sp>
        <p:nvSpPr>
          <p:cNvPr id="1536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0B5C13-EDDA-7A45-8ECE-02E526A789CB}" type="slidenum">
              <a:rPr lang="en-US"/>
              <a:pPr/>
              <a:t>33</a:t>
            </a:fld>
            <a:endParaRPr lang="en-US"/>
          </a:p>
        </p:txBody>
      </p:sp>
      <p:sp>
        <p:nvSpPr>
          <p:cNvPr id="1556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r>
              <a:rPr lang="en-US">
                <a:ea typeface="Times New Roman" pitchFamily="-1" charset="0"/>
                <a:cs typeface="Times New Roman" pitchFamily="-1" charset="0"/>
              </a:rPr>
              <a:t> </a:t>
            </a:r>
          </a:p>
          <a:p>
            <a:pPr eaLnBrk="1" hangingPunct="1"/>
            <a:r>
              <a:rPr lang="en-US">
                <a:ea typeface="Times New Roman" pitchFamily="-1" charset="0"/>
                <a:cs typeface="Times New Roman" pitchFamily="-1" charset="0"/>
              </a:rPr>
              <a:t>SWINE MODEL</a:t>
            </a:r>
          </a:p>
          <a:p>
            <a:pPr eaLnBrk="1" hangingPunct="1">
              <a:buFontTx/>
              <a:buChar char="•"/>
            </a:pPr>
            <a:r>
              <a:rPr lang="en-US"/>
              <a:t>There are many reasons to use swine</a:t>
            </a:r>
          </a:p>
          <a:p>
            <a:pPr eaLnBrk="1" hangingPunct="1">
              <a:buFontTx/>
              <a:buChar char="•"/>
            </a:pPr>
            <a:r>
              <a:rPr lang="en-US"/>
              <a:t>Significant literature now available on swine as a model</a:t>
            </a:r>
          </a:p>
          <a:p>
            <a:pPr eaLnBrk="1" hangingPunct="1"/>
            <a:r>
              <a:rPr lang="en-US">
                <a:ea typeface="Times New Roman" pitchFamily="-1" charset="0"/>
                <a:cs typeface="Times New Roman" pitchFamily="-1" charset="0"/>
              </a:rPr>
              <a:t> </a:t>
            </a:r>
          </a:p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915CEF-6708-384D-85FE-DD08B17D595E}" type="slidenum">
              <a:rPr lang="en-US"/>
              <a:pPr/>
              <a:t>34</a:t>
            </a:fld>
            <a:endParaRPr lang="en-US"/>
          </a:p>
        </p:txBody>
      </p:sp>
      <p:sp>
        <p:nvSpPr>
          <p:cNvPr id="1576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009A60-0360-674B-8E68-45D5323F7268}" type="slidenum">
              <a:rPr lang="en-US"/>
              <a:pPr/>
              <a:t>35</a:t>
            </a:fld>
            <a:endParaRPr lang="en-US"/>
          </a:p>
        </p:txBody>
      </p:sp>
      <p:sp>
        <p:nvSpPr>
          <p:cNvPr id="1597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DD23E2-8B36-F24F-8E18-4EDE05917F85}" type="slidenum">
              <a:rPr lang="en-US"/>
              <a:pPr/>
              <a:t>36</a:t>
            </a:fld>
            <a:endParaRPr lang="en-US"/>
          </a:p>
        </p:txBody>
      </p:sp>
      <p:sp>
        <p:nvSpPr>
          <p:cNvPr id="1617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9A5CA3-E21B-6347-8968-3BAA2E8E97FF}" type="slidenum">
              <a:rPr lang="en-US"/>
              <a:pPr/>
              <a:t>37</a:t>
            </a:fld>
            <a:endParaRPr lang="en-US"/>
          </a:p>
        </p:txBody>
      </p:sp>
      <p:sp>
        <p:nvSpPr>
          <p:cNvPr id="1638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D554DB-376E-C044-84E2-F48552F10785}" type="slidenum">
              <a:rPr lang="en-US"/>
              <a:pPr/>
              <a:t>38</a:t>
            </a:fld>
            <a:endParaRPr lang="en-US"/>
          </a:p>
        </p:txBody>
      </p:sp>
      <p:sp>
        <p:nvSpPr>
          <p:cNvPr id="1658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9FC3C2-7F4F-1D48-9D7F-27F0D5513E26}" type="slidenum">
              <a:rPr lang="en-US"/>
              <a:pPr/>
              <a:t>39</a:t>
            </a:fld>
            <a:endParaRPr lang="en-US"/>
          </a:p>
        </p:txBody>
      </p:sp>
      <p:sp>
        <p:nvSpPr>
          <p:cNvPr id="1679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1B8581-4EB7-0C46-A34B-DFA238299EE8}" type="slidenum">
              <a:rPr lang="en-US"/>
              <a:pPr/>
              <a:t>4</a:t>
            </a:fld>
            <a:endParaRPr lang="en-US"/>
          </a:p>
        </p:txBody>
      </p:sp>
      <p:sp>
        <p:nvSpPr>
          <p:cNvPr id="962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F69BDB-6A7A-1246-AB50-C9AB30455580}" type="slidenum">
              <a:rPr lang="en-US"/>
              <a:pPr/>
              <a:t>40</a:t>
            </a:fld>
            <a:endParaRPr lang="en-US"/>
          </a:p>
        </p:txBody>
      </p:sp>
      <p:sp>
        <p:nvSpPr>
          <p:cNvPr id="1699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7988E8-5D23-624B-ABD0-240864D4CBC5}" type="slidenum">
              <a:rPr lang="en-US"/>
              <a:pPr/>
              <a:t>41</a:t>
            </a:fld>
            <a:endParaRPr lang="en-US"/>
          </a:p>
        </p:txBody>
      </p:sp>
      <p:sp>
        <p:nvSpPr>
          <p:cNvPr id="1720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C465EB-9F36-4345-B483-2404DEDFF1A0}" type="slidenum">
              <a:rPr lang="en-US"/>
              <a:pPr/>
              <a:t>42</a:t>
            </a:fld>
            <a:endParaRPr lang="en-US"/>
          </a:p>
        </p:txBody>
      </p:sp>
      <p:sp>
        <p:nvSpPr>
          <p:cNvPr id="1740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4261D4-C179-8E48-831E-70E5A6414E49}" type="slidenum">
              <a:rPr lang="en-US"/>
              <a:pPr/>
              <a:t>43</a:t>
            </a:fld>
            <a:endParaRPr lang="en-US"/>
          </a:p>
        </p:txBody>
      </p:sp>
      <p:sp>
        <p:nvSpPr>
          <p:cNvPr id="1761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2F9CFE-88CD-1D4F-B12D-E1A4BF822CED}" type="slidenum">
              <a:rPr lang="en-US"/>
              <a:pPr/>
              <a:t>44</a:t>
            </a:fld>
            <a:endParaRPr lang="en-US"/>
          </a:p>
        </p:txBody>
      </p:sp>
      <p:sp>
        <p:nvSpPr>
          <p:cNvPr id="1781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D92702-BB4E-0546-807E-013728B0196A}" type="slidenum">
              <a:rPr lang="en-US"/>
              <a:pPr/>
              <a:t>45</a:t>
            </a:fld>
            <a:endParaRPr lang="en-US"/>
          </a:p>
        </p:txBody>
      </p:sp>
      <p:sp>
        <p:nvSpPr>
          <p:cNvPr id="1802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C34DD2-201F-F040-86F6-CF7E4096E78E}" type="slidenum">
              <a:rPr lang="en-US"/>
              <a:pPr/>
              <a:t>46</a:t>
            </a:fld>
            <a:endParaRPr lang="en-US"/>
          </a:p>
        </p:txBody>
      </p:sp>
      <p:sp>
        <p:nvSpPr>
          <p:cNvPr id="1822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1429" tIns="45714" rIns="91429" bIns="45714"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7CE009-CE2E-9641-B0BF-E056B39C5024}" type="slidenum">
              <a:rPr lang="en-US"/>
              <a:pPr/>
              <a:t>47</a:t>
            </a:fld>
            <a:endParaRPr lang="en-US"/>
          </a:p>
        </p:txBody>
      </p:sp>
      <p:sp>
        <p:nvSpPr>
          <p:cNvPr id="1843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1429" tIns="45714" rIns="91429" bIns="45714"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4C0AF2-A54E-A74A-A92C-C1723E969E3F}" type="slidenum">
              <a:rPr lang="en-US"/>
              <a:pPr/>
              <a:t>48</a:t>
            </a:fld>
            <a:endParaRPr lang="en-US"/>
          </a:p>
        </p:txBody>
      </p:sp>
      <p:sp>
        <p:nvSpPr>
          <p:cNvPr id="1863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1429" tIns="45714" rIns="91429" bIns="45714"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FD74BB-BF58-0C40-962E-32F17B677E2E}" type="slidenum">
              <a:rPr lang="en-US"/>
              <a:pPr/>
              <a:t>49</a:t>
            </a:fld>
            <a:endParaRPr lang="en-US"/>
          </a:p>
        </p:txBody>
      </p:sp>
      <p:sp>
        <p:nvSpPr>
          <p:cNvPr id="1884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1429" tIns="45714" rIns="91429" bIns="45714"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C22DC4-86A3-1B49-9738-625ABB391D24}" type="slidenum">
              <a:rPr lang="en-US"/>
              <a:pPr/>
              <a:t>5</a:t>
            </a:fld>
            <a:endParaRPr lang="en-US"/>
          </a:p>
        </p:txBody>
      </p:sp>
      <p:sp>
        <p:nvSpPr>
          <p:cNvPr id="983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4800"/>
          </a:xfrm>
          <a:noFill/>
          <a:ln/>
        </p:spPr>
        <p:txBody>
          <a:bodyPr lIns="91430" tIns="45714" rIns="91430" bIns="45714"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E2CDBC-D673-BE4F-B821-7BA882E8D6A6}" type="slidenum">
              <a:rPr lang="en-US"/>
              <a:pPr/>
              <a:t>50</a:t>
            </a:fld>
            <a:endParaRPr lang="en-US"/>
          </a:p>
        </p:txBody>
      </p:sp>
      <p:sp>
        <p:nvSpPr>
          <p:cNvPr id="1904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1429" tIns="45714" rIns="91429" bIns="45714"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E33EEB-8A04-5047-BDED-EB30114E273F}" type="slidenum">
              <a:rPr lang="en-US"/>
              <a:pPr/>
              <a:t>51</a:t>
            </a:fld>
            <a:endParaRPr lang="en-US"/>
          </a:p>
        </p:txBody>
      </p:sp>
      <p:sp>
        <p:nvSpPr>
          <p:cNvPr id="1925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1429" tIns="45714" rIns="91429" bIns="45714"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195450-90FF-D84D-ACDC-0897DAA1D99C}" type="slidenum">
              <a:rPr lang="en-US"/>
              <a:pPr/>
              <a:t>52</a:t>
            </a:fld>
            <a:endParaRPr lang="en-US"/>
          </a:p>
        </p:txBody>
      </p:sp>
      <p:sp>
        <p:nvSpPr>
          <p:cNvPr id="1945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1429" tIns="45714" rIns="91429" bIns="45714"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8AC496-3D48-6042-AC95-08DEA22D5B5F}" type="slidenum">
              <a:rPr lang="en-US"/>
              <a:pPr/>
              <a:t>53</a:t>
            </a:fld>
            <a:endParaRPr lang="en-US"/>
          </a:p>
        </p:txBody>
      </p:sp>
      <p:sp>
        <p:nvSpPr>
          <p:cNvPr id="1966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1429" tIns="45714" rIns="91429" bIns="45714"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380545-FB72-4043-8BE8-AB98CDE97A12}" type="slidenum">
              <a:rPr lang="en-US"/>
              <a:pPr/>
              <a:t>54</a:t>
            </a:fld>
            <a:endParaRPr lang="en-US"/>
          </a:p>
        </p:txBody>
      </p:sp>
      <p:sp>
        <p:nvSpPr>
          <p:cNvPr id="1986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1429" tIns="45714" rIns="91429" bIns="45714"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458609-A3E8-984F-84FC-423C86BC5008}" type="slidenum">
              <a:rPr lang="en-US"/>
              <a:pPr/>
              <a:t>55</a:t>
            </a:fld>
            <a:endParaRPr lang="en-US"/>
          </a:p>
        </p:txBody>
      </p:sp>
      <p:sp>
        <p:nvSpPr>
          <p:cNvPr id="2007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1429" tIns="45714" rIns="91429" bIns="45714"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15B9FD-278F-EE45-8994-A0259B1CEF97}" type="slidenum">
              <a:rPr lang="en-US"/>
              <a:pPr/>
              <a:t>56</a:t>
            </a:fld>
            <a:endParaRPr lang="en-US"/>
          </a:p>
        </p:txBody>
      </p:sp>
      <p:sp>
        <p:nvSpPr>
          <p:cNvPr id="2027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0BB76E-5C95-6D4F-B44F-56542DF45707}" type="slidenum">
              <a:rPr lang="en-US"/>
              <a:pPr/>
              <a:t>57</a:t>
            </a:fld>
            <a:endParaRPr lang="en-US"/>
          </a:p>
        </p:txBody>
      </p:sp>
      <p:sp>
        <p:nvSpPr>
          <p:cNvPr id="2048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1429" tIns="45714" rIns="91429" bIns="45714"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D028E1-825E-DE4B-BA9C-D41607184D5A}" type="slidenum">
              <a:rPr lang="en-US"/>
              <a:pPr/>
              <a:t>58</a:t>
            </a:fld>
            <a:endParaRPr lang="en-US"/>
          </a:p>
        </p:txBody>
      </p:sp>
      <p:sp>
        <p:nvSpPr>
          <p:cNvPr id="2068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DF9A01-FC49-7E4B-9834-BACE6B59E783}" type="slidenum">
              <a:rPr lang="en-US"/>
              <a:pPr/>
              <a:t>6</a:t>
            </a:fld>
            <a:endParaRPr lang="en-US"/>
          </a:p>
        </p:txBody>
      </p:sp>
      <p:sp>
        <p:nvSpPr>
          <p:cNvPr id="1003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1429" tIns="45714" rIns="91429" bIns="45714"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70F3E3-8E7C-8648-9ADD-277E5852B32F}" type="slidenum">
              <a:rPr lang="en-US"/>
              <a:pPr/>
              <a:t>7</a:t>
            </a:fld>
            <a:endParaRPr lang="en-US"/>
          </a:p>
        </p:txBody>
      </p:sp>
      <p:sp>
        <p:nvSpPr>
          <p:cNvPr id="1024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1BA292-8FB0-0E42-8D51-69699FD0C26D}" type="slidenum">
              <a:rPr lang="en-US"/>
              <a:pPr/>
              <a:t>8</a:t>
            </a:fld>
            <a:endParaRPr lang="en-US"/>
          </a:p>
        </p:txBody>
      </p:sp>
      <p:sp>
        <p:nvSpPr>
          <p:cNvPr id="1044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1423" tIns="45711" rIns="91423" bIns="45711"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F9EDC6-45DB-EB4A-8F27-81E58363D677}" type="slidenum">
              <a:rPr lang="en-US"/>
              <a:pPr/>
              <a:t>9</a:t>
            </a:fld>
            <a:endParaRPr lang="en-US"/>
          </a:p>
        </p:txBody>
      </p:sp>
      <p:sp>
        <p:nvSpPr>
          <p:cNvPr id="1064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3"/>
          <p:cNvSpPr>
            <a:spLocks noChangeShapeType="1"/>
          </p:cNvSpPr>
          <p:nvPr userDrawn="1"/>
        </p:nvSpPr>
        <p:spPr bwMode="auto">
          <a:xfrm>
            <a:off x="1470025" y="1143000"/>
            <a:ext cx="7239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5" name="AutoShape 4"/>
          <p:cNvSpPr>
            <a:spLocks noChangeArrowheads="1"/>
          </p:cNvSpPr>
          <p:nvPr userDrawn="1"/>
        </p:nvSpPr>
        <p:spPr bwMode="auto">
          <a:xfrm>
            <a:off x="-2514600" y="781050"/>
            <a:ext cx="3657600" cy="2419350"/>
          </a:xfrm>
          <a:custGeom>
            <a:avLst/>
            <a:gdLst>
              <a:gd name="G0" fmla="+- 12083 0 0"/>
              <a:gd name="G1" fmla="+- -32000 0 0"/>
              <a:gd name="G2" fmla="+- 32000 0 0"/>
              <a:gd name="T0" fmla="*/ 32000 32000  1"/>
              <a:gd name="T1" fmla="*/ G0 G0  1"/>
              <a:gd name="T2" fmla="+- 0 T0 T1"/>
              <a:gd name="T3" fmla="sqrt T2"/>
              <a:gd name="G3" fmla="*/ 32000 T3 32000"/>
              <a:gd name="T4" fmla="*/ 32000 32000  1"/>
              <a:gd name="T5" fmla="*/ G1 G1  1"/>
              <a:gd name="T6" fmla="+- 0 T4 T5"/>
              <a:gd name="T7" fmla="sqrt T6"/>
              <a:gd name="G4" fmla="*/ 32000 T7 32000"/>
              <a:gd name="T8" fmla="*/ 32000 32000  1"/>
              <a:gd name="T9" fmla="*/ G2 G2  1"/>
              <a:gd name="T10" fmla="+- 0 T8 T9"/>
              <a:gd name="T11" fmla="sqrt T10"/>
              <a:gd name="G5" fmla="*/ 32000 T11 32000"/>
              <a:gd name="G6" fmla="+- 0 0 G3"/>
              <a:gd name="G7" fmla="+- 0 0 G4"/>
              <a:gd name="G8" fmla="+- 0 0 G5"/>
              <a:gd name="G9" fmla="+- 0 G4 G0"/>
              <a:gd name="G10" fmla="?: G9 G4 G0"/>
              <a:gd name="G11" fmla="?: G9 G1 G6"/>
              <a:gd name="G12" fmla="+- 0 G5 G0"/>
              <a:gd name="G13" fmla="?: G12 G5 G0"/>
              <a:gd name="G14" fmla="?: G12 G2 G3"/>
              <a:gd name="G15" fmla="+- G11 0 1"/>
              <a:gd name="G16" fmla="+- G14 1 0"/>
              <a:gd name="G17" fmla="+- 0 G14 G3"/>
              <a:gd name="G18" fmla="?: G17 G8 G13"/>
              <a:gd name="G19" fmla="?: G17 G0 G13"/>
              <a:gd name="G20" fmla="?: G17 G3 G16"/>
              <a:gd name="G21" fmla="+- 0 G6 G11"/>
              <a:gd name="G22" fmla="?: G21 G7 G10"/>
              <a:gd name="G23" fmla="?: G21 G0 G10"/>
              <a:gd name="G24" fmla="?: G21 G6 G15"/>
              <a:gd name="G25" fmla="min G10 G13"/>
              <a:gd name="G26" fmla="max G8 G7"/>
              <a:gd name="G27" fmla="max G26 G0"/>
              <a:gd name="T12" fmla="+- 0 G27 -32000"/>
              <a:gd name="T13" fmla="*/ T12 w 64000"/>
              <a:gd name="T14" fmla="+- 0 G11 -32000"/>
              <a:gd name="T15" fmla="*/ G11 h 64000"/>
              <a:gd name="T16" fmla="+- 0 G25 -32000"/>
              <a:gd name="T17" fmla="*/ T16 w 64000"/>
              <a:gd name="T18" fmla="+- 0 G14 -32000"/>
              <a:gd name="T19" fmla="*/ G14 h 64000"/>
            </a:gdLst>
            <a:ahLst/>
            <a:cxnLst>
              <a:cxn ang="0">
                <a:pos x="44083" y="2368"/>
              </a:cxn>
              <a:cxn ang="0">
                <a:pos x="64000" y="32000"/>
              </a:cxn>
              <a:cxn ang="0">
                <a:pos x="44083" y="61631"/>
              </a:cxn>
              <a:cxn ang="0">
                <a:pos x="44083" y="61631"/>
              </a:cxn>
              <a:cxn ang="0">
                <a:pos x="44082" y="61631"/>
              </a:cxn>
              <a:cxn ang="0">
                <a:pos x="44083" y="61632"/>
              </a:cxn>
              <a:cxn ang="0">
                <a:pos x="44083" y="2368"/>
              </a:cxn>
              <a:cxn ang="0">
                <a:pos x="44082" y="2368"/>
              </a:cxn>
              <a:cxn ang="0">
                <a:pos x="44083" y="2368"/>
              </a:cxn>
            </a:cxnLst>
            <a:rect l="T13" t="T15" r="T17" b="T19"/>
            <a:pathLst>
              <a:path w="64000" h="64000">
                <a:moveTo>
                  <a:pt x="44083" y="2368"/>
                </a:moveTo>
                <a:cubicBezTo>
                  <a:pt x="56127" y="7280"/>
                  <a:pt x="64000" y="18993"/>
                  <a:pt x="64000" y="32000"/>
                </a:cubicBezTo>
                <a:cubicBezTo>
                  <a:pt x="64000" y="45006"/>
                  <a:pt x="56127" y="56719"/>
                  <a:pt x="44083" y="61631"/>
                </a:cubicBezTo>
                <a:cubicBezTo>
                  <a:pt x="44082" y="61631"/>
                  <a:pt x="44082" y="61631"/>
                  <a:pt x="44082" y="61631"/>
                </a:cubicBezTo>
                <a:lnTo>
                  <a:pt x="44083" y="61632"/>
                </a:lnTo>
                <a:lnTo>
                  <a:pt x="44083" y="2368"/>
                </a:lnTo>
                <a:lnTo>
                  <a:pt x="44082" y="2368"/>
                </a:lnTo>
                <a:cubicBezTo>
                  <a:pt x="44082" y="2368"/>
                  <a:pt x="44082" y="2368"/>
                  <a:pt x="44083" y="2368"/>
                </a:cubicBezTo>
                <a:close/>
              </a:path>
            </a:pathLst>
          </a:cu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defRPr/>
            </a:pPr>
            <a:endParaRPr lang="en-US" sz="2400">
              <a:latin typeface="Times New Roman" pitchFamily="-1" charset="0"/>
            </a:endParaRPr>
          </a:p>
        </p:txBody>
      </p:sp>
      <p:sp>
        <p:nvSpPr>
          <p:cNvPr id="6" name="AutoShape 5"/>
          <p:cNvSpPr>
            <a:spLocks noChangeArrowheads="1"/>
          </p:cNvSpPr>
          <p:nvPr userDrawn="1"/>
        </p:nvSpPr>
        <p:spPr bwMode="auto">
          <a:xfrm>
            <a:off x="-3200400" y="301625"/>
            <a:ext cx="4038600" cy="2670175"/>
          </a:xfrm>
          <a:custGeom>
            <a:avLst/>
            <a:gdLst>
              <a:gd name="G0" fmla="+- 18994 0 0"/>
              <a:gd name="G1" fmla="+- -30013 0 0"/>
              <a:gd name="G2" fmla="+- 32000 0 0"/>
              <a:gd name="T0" fmla="*/ 32000 32000  1"/>
              <a:gd name="T1" fmla="*/ G0 G0  1"/>
              <a:gd name="T2" fmla="+- 0 T0 T1"/>
              <a:gd name="T3" fmla="sqrt T2"/>
              <a:gd name="G3" fmla="*/ 32000 T3 32000"/>
              <a:gd name="T4" fmla="*/ 32000 32000  1"/>
              <a:gd name="T5" fmla="*/ G1 G1  1"/>
              <a:gd name="T6" fmla="+- 0 T4 T5"/>
              <a:gd name="T7" fmla="sqrt T6"/>
              <a:gd name="G4" fmla="*/ 32000 T7 32000"/>
              <a:gd name="T8" fmla="*/ 32000 32000  1"/>
              <a:gd name="T9" fmla="*/ G2 G2  1"/>
              <a:gd name="T10" fmla="+- 0 T8 T9"/>
              <a:gd name="T11" fmla="sqrt T10"/>
              <a:gd name="G5" fmla="*/ 32000 T11 32000"/>
              <a:gd name="G6" fmla="+- 0 0 G3"/>
              <a:gd name="G7" fmla="+- 0 0 G4"/>
              <a:gd name="G8" fmla="+- 0 0 G5"/>
              <a:gd name="G9" fmla="+- 0 G4 G0"/>
              <a:gd name="G10" fmla="?: G9 G4 G0"/>
              <a:gd name="G11" fmla="?: G9 G1 G6"/>
              <a:gd name="G12" fmla="+- 0 G5 G0"/>
              <a:gd name="G13" fmla="?: G12 G5 G0"/>
              <a:gd name="G14" fmla="?: G12 G2 G3"/>
              <a:gd name="G15" fmla="+- G11 0 1"/>
              <a:gd name="G16" fmla="+- G14 1 0"/>
              <a:gd name="G17" fmla="+- 0 G14 G3"/>
              <a:gd name="G18" fmla="?: G17 G8 G13"/>
              <a:gd name="G19" fmla="?: G17 G0 G13"/>
              <a:gd name="G20" fmla="?: G17 G3 G16"/>
              <a:gd name="G21" fmla="+- 0 G6 G11"/>
              <a:gd name="G22" fmla="?: G21 G7 G10"/>
              <a:gd name="G23" fmla="?: G21 G0 G10"/>
              <a:gd name="G24" fmla="?: G21 G6 G15"/>
              <a:gd name="G25" fmla="min G10 G13"/>
              <a:gd name="G26" fmla="max G8 G7"/>
              <a:gd name="G27" fmla="max G26 G0"/>
              <a:gd name="T12" fmla="+- 0 G27 -32000"/>
              <a:gd name="T13" fmla="*/ T12 w 64000"/>
              <a:gd name="T14" fmla="+- 0 G11 -32000"/>
              <a:gd name="T15" fmla="*/ G11 h 64000"/>
              <a:gd name="T16" fmla="+- 0 G25 -32000"/>
              <a:gd name="T17" fmla="*/ T16 w 64000"/>
              <a:gd name="T18" fmla="+- 0 G14 -32000"/>
              <a:gd name="T19" fmla="*/ G14 h 64000"/>
            </a:gdLst>
            <a:ahLst/>
            <a:cxnLst>
              <a:cxn ang="0">
                <a:pos x="50994" y="6246"/>
              </a:cxn>
              <a:cxn ang="0">
                <a:pos x="64000" y="32000"/>
              </a:cxn>
              <a:cxn ang="0">
                <a:pos x="50994" y="57753"/>
              </a:cxn>
              <a:cxn ang="0">
                <a:pos x="50994" y="57753"/>
              </a:cxn>
              <a:cxn ang="0">
                <a:pos x="50993" y="57753"/>
              </a:cxn>
              <a:cxn ang="0">
                <a:pos x="50994" y="57754"/>
              </a:cxn>
              <a:cxn ang="0">
                <a:pos x="50994" y="6246"/>
              </a:cxn>
              <a:cxn ang="0">
                <a:pos x="50993" y="6246"/>
              </a:cxn>
              <a:cxn ang="0">
                <a:pos x="50994" y="6246"/>
              </a:cxn>
            </a:cxnLst>
            <a:rect l="T13" t="T15" r="T17" b="T19"/>
            <a:pathLst>
              <a:path w="64000" h="64000">
                <a:moveTo>
                  <a:pt x="50994" y="6246"/>
                </a:moveTo>
                <a:cubicBezTo>
                  <a:pt x="59172" y="12279"/>
                  <a:pt x="64000" y="21837"/>
                  <a:pt x="64000" y="32000"/>
                </a:cubicBezTo>
                <a:cubicBezTo>
                  <a:pt x="64000" y="42162"/>
                  <a:pt x="59172" y="51720"/>
                  <a:pt x="50994" y="57753"/>
                </a:cubicBezTo>
                <a:cubicBezTo>
                  <a:pt x="50993" y="57753"/>
                  <a:pt x="50993" y="57753"/>
                  <a:pt x="50993" y="57753"/>
                </a:cubicBezTo>
                <a:lnTo>
                  <a:pt x="50994" y="57754"/>
                </a:lnTo>
                <a:lnTo>
                  <a:pt x="50994" y="6246"/>
                </a:lnTo>
                <a:lnTo>
                  <a:pt x="50993" y="6246"/>
                </a:lnTo>
                <a:cubicBezTo>
                  <a:pt x="50993" y="6246"/>
                  <a:pt x="50993" y="6246"/>
                  <a:pt x="50994" y="6246"/>
                </a:cubicBezTo>
                <a:close/>
              </a:path>
            </a:pathLst>
          </a:custGeom>
          <a:solidFill>
            <a:srgbClr val="00008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defRPr/>
            </a:pPr>
            <a:endParaRPr lang="en-US">
              <a:latin typeface="Arial" pitchFamily="-1" charset="0"/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 userDrawn="1"/>
        </p:nvSpPr>
        <p:spPr bwMode="auto">
          <a:xfrm>
            <a:off x="6934200" y="6604000"/>
            <a:ext cx="2209800" cy="254000"/>
          </a:xfrm>
          <a:prstGeom prst="rect">
            <a:avLst/>
          </a:prstGeom>
          <a:solidFill>
            <a:srgbClr val="CCCCFF"/>
          </a:solidFill>
          <a:ln w="9525">
            <a:solidFill>
              <a:srgbClr val="00007D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defRPr/>
            </a:pPr>
            <a:r>
              <a:rPr lang="en-US" sz="1000" b="1">
                <a:solidFill>
                  <a:srgbClr val="00007D"/>
                </a:solidFill>
                <a:latin typeface="Arial" pitchFamily="-1" charset="0"/>
              </a:rPr>
              <a:t>A Small Dose of Ethics – 04/27/10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43038" y="228600"/>
            <a:ext cx="7239000" cy="75882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3427413"/>
            <a:ext cx="7239000" cy="1752600"/>
          </a:xfrm>
        </p:spPr>
        <p:txBody>
          <a:bodyPr/>
          <a:lstStyle>
            <a:lvl1pPr marL="0" indent="0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C7E8AB6-A8FD-5E4F-9D86-BCB671B71A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6413" y="152400"/>
            <a:ext cx="1827212" cy="5789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0013" y="152400"/>
            <a:ext cx="5334000" cy="57896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222625" y="304800"/>
            <a:ext cx="11909425" cy="4724400"/>
            <a:chOff x="-2030" y="192"/>
            <a:chExt cx="7502" cy="2976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G0" fmla="+- 12083 0 0"/>
                <a:gd name="G1" fmla="+- -3200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44083" y="2368"/>
                </a:cxn>
                <a:cxn ang="0">
                  <a:pos x="64000" y="32000"/>
                </a:cxn>
                <a:cxn ang="0">
                  <a:pos x="44083" y="61631"/>
                </a:cxn>
                <a:cxn ang="0">
                  <a:pos x="44083" y="61631"/>
                </a:cxn>
                <a:cxn ang="0">
                  <a:pos x="44082" y="61631"/>
                </a:cxn>
                <a:cxn ang="0">
                  <a:pos x="44083" y="61632"/>
                </a:cxn>
                <a:cxn ang="0">
                  <a:pos x="44083" y="2368"/>
                </a:cxn>
                <a:cxn ang="0">
                  <a:pos x="44082" y="2368"/>
                </a:cxn>
                <a:cxn ang="0">
                  <a:pos x="44083" y="2368"/>
                </a:cxn>
              </a:cxnLst>
              <a:rect l="T13" t="T15" r="T17" b="T19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>
                <a:defRPr/>
              </a:pPr>
              <a:endParaRPr lang="en-US" sz="2400">
                <a:latin typeface="Times New Roman" pitchFamily="-1" charset="0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G0" fmla="+- 18994 0 0"/>
                <a:gd name="G1" fmla="+- -30013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994" y="6246"/>
                </a:cxn>
                <a:cxn ang="0">
                  <a:pos x="64000" y="32000"/>
                </a:cxn>
                <a:cxn ang="0">
                  <a:pos x="50994" y="57753"/>
                </a:cxn>
                <a:cxn ang="0">
                  <a:pos x="50994" y="57753"/>
                </a:cxn>
                <a:cxn ang="0">
                  <a:pos x="50993" y="57753"/>
                </a:cxn>
                <a:cxn ang="0">
                  <a:pos x="50994" y="57754"/>
                </a:cxn>
                <a:cxn ang="0">
                  <a:pos x="50994" y="6246"/>
                </a:cxn>
                <a:cxn ang="0">
                  <a:pos x="50993" y="6246"/>
                </a:cxn>
                <a:cxn ang="0">
                  <a:pos x="50994" y="6246"/>
                </a:cxn>
              </a:cxnLst>
              <a:rect l="T13" t="T15" r="T17" b="T19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>
                <a:defRPr/>
              </a:pPr>
              <a:endParaRPr lang="en-US">
                <a:latin typeface="Arial" pitchFamily="-1" charset="0"/>
              </a:endParaRPr>
            </a:p>
          </p:txBody>
        </p:sp>
      </p:grp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1470025" y="1143000"/>
            <a:ext cx="7239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9" name="AutoShape 12"/>
          <p:cNvSpPr>
            <a:spLocks noChangeArrowheads="1"/>
          </p:cNvSpPr>
          <p:nvPr userDrawn="1"/>
        </p:nvSpPr>
        <p:spPr bwMode="auto">
          <a:xfrm>
            <a:off x="-2514600" y="781050"/>
            <a:ext cx="3657600" cy="2419350"/>
          </a:xfrm>
          <a:custGeom>
            <a:avLst/>
            <a:gdLst>
              <a:gd name="G0" fmla="+- 12083 0 0"/>
              <a:gd name="G1" fmla="+- -32000 0 0"/>
              <a:gd name="G2" fmla="+- 32000 0 0"/>
              <a:gd name="T0" fmla="*/ 32000 32000  1"/>
              <a:gd name="T1" fmla="*/ G0 G0  1"/>
              <a:gd name="T2" fmla="+- 0 T0 T1"/>
              <a:gd name="T3" fmla="sqrt T2"/>
              <a:gd name="G3" fmla="*/ 32000 T3 32000"/>
              <a:gd name="T4" fmla="*/ 32000 32000  1"/>
              <a:gd name="T5" fmla="*/ G1 G1  1"/>
              <a:gd name="T6" fmla="+- 0 T4 T5"/>
              <a:gd name="T7" fmla="sqrt T6"/>
              <a:gd name="G4" fmla="*/ 32000 T7 32000"/>
              <a:gd name="T8" fmla="*/ 32000 32000  1"/>
              <a:gd name="T9" fmla="*/ G2 G2  1"/>
              <a:gd name="T10" fmla="+- 0 T8 T9"/>
              <a:gd name="T11" fmla="sqrt T10"/>
              <a:gd name="G5" fmla="*/ 32000 T11 32000"/>
              <a:gd name="G6" fmla="+- 0 0 G3"/>
              <a:gd name="G7" fmla="+- 0 0 G4"/>
              <a:gd name="G8" fmla="+- 0 0 G5"/>
              <a:gd name="G9" fmla="+- 0 G4 G0"/>
              <a:gd name="G10" fmla="?: G9 G4 G0"/>
              <a:gd name="G11" fmla="?: G9 G1 G6"/>
              <a:gd name="G12" fmla="+- 0 G5 G0"/>
              <a:gd name="G13" fmla="?: G12 G5 G0"/>
              <a:gd name="G14" fmla="?: G12 G2 G3"/>
              <a:gd name="G15" fmla="+- G11 0 1"/>
              <a:gd name="G16" fmla="+- G14 1 0"/>
              <a:gd name="G17" fmla="+- 0 G14 G3"/>
              <a:gd name="G18" fmla="?: G17 G8 G13"/>
              <a:gd name="G19" fmla="?: G17 G0 G13"/>
              <a:gd name="G20" fmla="?: G17 G3 G16"/>
              <a:gd name="G21" fmla="+- 0 G6 G11"/>
              <a:gd name="G22" fmla="?: G21 G7 G10"/>
              <a:gd name="G23" fmla="?: G21 G0 G10"/>
              <a:gd name="G24" fmla="?: G21 G6 G15"/>
              <a:gd name="G25" fmla="min G10 G13"/>
              <a:gd name="G26" fmla="max G8 G7"/>
              <a:gd name="G27" fmla="max G26 G0"/>
              <a:gd name="T12" fmla="+- 0 G27 -32000"/>
              <a:gd name="T13" fmla="*/ T12 w 64000"/>
              <a:gd name="T14" fmla="+- 0 G11 -32000"/>
              <a:gd name="T15" fmla="*/ G11 h 64000"/>
              <a:gd name="T16" fmla="+- 0 G25 -32000"/>
              <a:gd name="T17" fmla="*/ T16 w 64000"/>
              <a:gd name="T18" fmla="+- 0 G14 -32000"/>
              <a:gd name="T19" fmla="*/ G14 h 64000"/>
            </a:gdLst>
            <a:ahLst/>
            <a:cxnLst>
              <a:cxn ang="0">
                <a:pos x="44083" y="2368"/>
              </a:cxn>
              <a:cxn ang="0">
                <a:pos x="64000" y="32000"/>
              </a:cxn>
              <a:cxn ang="0">
                <a:pos x="44083" y="61631"/>
              </a:cxn>
              <a:cxn ang="0">
                <a:pos x="44083" y="61631"/>
              </a:cxn>
              <a:cxn ang="0">
                <a:pos x="44082" y="61631"/>
              </a:cxn>
              <a:cxn ang="0">
                <a:pos x="44083" y="61632"/>
              </a:cxn>
              <a:cxn ang="0">
                <a:pos x="44083" y="2368"/>
              </a:cxn>
              <a:cxn ang="0">
                <a:pos x="44082" y="2368"/>
              </a:cxn>
              <a:cxn ang="0">
                <a:pos x="44083" y="2368"/>
              </a:cxn>
            </a:cxnLst>
            <a:rect l="T13" t="T15" r="T17" b="T19"/>
            <a:pathLst>
              <a:path w="64000" h="64000">
                <a:moveTo>
                  <a:pt x="44083" y="2368"/>
                </a:moveTo>
                <a:cubicBezTo>
                  <a:pt x="56127" y="7280"/>
                  <a:pt x="64000" y="18993"/>
                  <a:pt x="64000" y="32000"/>
                </a:cubicBezTo>
                <a:cubicBezTo>
                  <a:pt x="64000" y="45006"/>
                  <a:pt x="56127" y="56719"/>
                  <a:pt x="44083" y="61631"/>
                </a:cubicBezTo>
                <a:cubicBezTo>
                  <a:pt x="44082" y="61631"/>
                  <a:pt x="44082" y="61631"/>
                  <a:pt x="44082" y="61631"/>
                </a:cubicBezTo>
                <a:lnTo>
                  <a:pt x="44083" y="61632"/>
                </a:lnTo>
                <a:lnTo>
                  <a:pt x="44083" y="2368"/>
                </a:lnTo>
                <a:lnTo>
                  <a:pt x="44082" y="2368"/>
                </a:lnTo>
                <a:cubicBezTo>
                  <a:pt x="44082" y="2368"/>
                  <a:pt x="44082" y="2368"/>
                  <a:pt x="44083" y="2368"/>
                </a:cubicBezTo>
                <a:close/>
              </a:path>
            </a:pathLst>
          </a:cu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defRPr/>
            </a:pPr>
            <a:endParaRPr lang="en-US" sz="2400">
              <a:latin typeface="Times New Roman" pitchFamily="-1" charset="0"/>
            </a:endParaRPr>
          </a:p>
        </p:txBody>
      </p:sp>
      <p:sp>
        <p:nvSpPr>
          <p:cNvPr id="10" name="AutoShape 13"/>
          <p:cNvSpPr>
            <a:spLocks noChangeArrowheads="1"/>
          </p:cNvSpPr>
          <p:nvPr userDrawn="1"/>
        </p:nvSpPr>
        <p:spPr bwMode="auto">
          <a:xfrm>
            <a:off x="-3200400" y="301625"/>
            <a:ext cx="4038600" cy="2670175"/>
          </a:xfrm>
          <a:custGeom>
            <a:avLst/>
            <a:gdLst>
              <a:gd name="G0" fmla="+- 18994 0 0"/>
              <a:gd name="G1" fmla="+- -30013 0 0"/>
              <a:gd name="G2" fmla="+- 32000 0 0"/>
              <a:gd name="T0" fmla="*/ 32000 32000  1"/>
              <a:gd name="T1" fmla="*/ G0 G0  1"/>
              <a:gd name="T2" fmla="+- 0 T0 T1"/>
              <a:gd name="T3" fmla="sqrt T2"/>
              <a:gd name="G3" fmla="*/ 32000 T3 32000"/>
              <a:gd name="T4" fmla="*/ 32000 32000  1"/>
              <a:gd name="T5" fmla="*/ G1 G1  1"/>
              <a:gd name="T6" fmla="+- 0 T4 T5"/>
              <a:gd name="T7" fmla="sqrt T6"/>
              <a:gd name="G4" fmla="*/ 32000 T7 32000"/>
              <a:gd name="T8" fmla="*/ 32000 32000  1"/>
              <a:gd name="T9" fmla="*/ G2 G2  1"/>
              <a:gd name="T10" fmla="+- 0 T8 T9"/>
              <a:gd name="T11" fmla="sqrt T10"/>
              <a:gd name="G5" fmla="*/ 32000 T11 32000"/>
              <a:gd name="G6" fmla="+- 0 0 G3"/>
              <a:gd name="G7" fmla="+- 0 0 G4"/>
              <a:gd name="G8" fmla="+- 0 0 G5"/>
              <a:gd name="G9" fmla="+- 0 G4 G0"/>
              <a:gd name="G10" fmla="?: G9 G4 G0"/>
              <a:gd name="G11" fmla="?: G9 G1 G6"/>
              <a:gd name="G12" fmla="+- 0 G5 G0"/>
              <a:gd name="G13" fmla="?: G12 G5 G0"/>
              <a:gd name="G14" fmla="?: G12 G2 G3"/>
              <a:gd name="G15" fmla="+- G11 0 1"/>
              <a:gd name="G16" fmla="+- G14 1 0"/>
              <a:gd name="G17" fmla="+- 0 G14 G3"/>
              <a:gd name="G18" fmla="?: G17 G8 G13"/>
              <a:gd name="G19" fmla="?: G17 G0 G13"/>
              <a:gd name="G20" fmla="?: G17 G3 G16"/>
              <a:gd name="G21" fmla="+- 0 G6 G11"/>
              <a:gd name="G22" fmla="?: G21 G7 G10"/>
              <a:gd name="G23" fmla="?: G21 G0 G10"/>
              <a:gd name="G24" fmla="?: G21 G6 G15"/>
              <a:gd name="G25" fmla="min G10 G13"/>
              <a:gd name="G26" fmla="max G8 G7"/>
              <a:gd name="G27" fmla="max G26 G0"/>
              <a:gd name="T12" fmla="+- 0 G27 -32000"/>
              <a:gd name="T13" fmla="*/ T12 w 64000"/>
              <a:gd name="T14" fmla="+- 0 G11 -32000"/>
              <a:gd name="T15" fmla="*/ G11 h 64000"/>
              <a:gd name="T16" fmla="+- 0 G25 -32000"/>
              <a:gd name="T17" fmla="*/ T16 w 64000"/>
              <a:gd name="T18" fmla="+- 0 G14 -32000"/>
              <a:gd name="T19" fmla="*/ G14 h 64000"/>
            </a:gdLst>
            <a:ahLst/>
            <a:cxnLst>
              <a:cxn ang="0">
                <a:pos x="50994" y="6246"/>
              </a:cxn>
              <a:cxn ang="0">
                <a:pos x="64000" y="32000"/>
              </a:cxn>
              <a:cxn ang="0">
                <a:pos x="50994" y="57753"/>
              </a:cxn>
              <a:cxn ang="0">
                <a:pos x="50994" y="57753"/>
              </a:cxn>
              <a:cxn ang="0">
                <a:pos x="50993" y="57753"/>
              </a:cxn>
              <a:cxn ang="0">
                <a:pos x="50994" y="57754"/>
              </a:cxn>
              <a:cxn ang="0">
                <a:pos x="50994" y="6246"/>
              </a:cxn>
              <a:cxn ang="0">
                <a:pos x="50993" y="6246"/>
              </a:cxn>
              <a:cxn ang="0">
                <a:pos x="50994" y="6246"/>
              </a:cxn>
            </a:cxnLst>
            <a:rect l="T13" t="T15" r="T17" b="T19"/>
            <a:pathLst>
              <a:path w="64000" h="64000">
                <a:moveTo>
                  <a:pt x="50994" y="6246"/>
                </a:moveTo>
                <a:cubicBezTo>
                  <a:pt x="59172" y="12279"/>
                  <a:pt x="64000" y="21837"/>
                  <a:pt x="64000" y="32000"/>
                </a:cubicBezTo>
                <a:cubicBezTo>
                  <a:pt x="64000" y="42162"/>
                  <a:pt x="59172" y="51720"/>
                  <a:pt x="50994" y="57753"/>
                </a:cubicBezTo>
                <a:cubicBezTo>
                  <a:pt x="50993" y="57753"/>
                  <a:pt x="50993" y="57753"/>
                  <a:pt x="50993" y="57753"/>
                </a:cubicBezTo>
                <a:lnTo>
                  <a:pt x="50994" y="57754"/>
                </a:lnTo>
                <a:lnTo>
                  <a:pt x="50994" y="6246"/>
                </a:lnTo>
                <a:lnTo>
                  <a:pt x="50993" y="6246"/>
                </a:lnTo>
                <a:cubicBezTo>
                  <a:pt x="50993" y="6246"/>
                  <a:pt x="50993" y="6246"/>
                  <a:pt x="50994" y="6246"/>
                </a:cubicBezTo>
                <a:close/>
              </a:path>
            </a:pathLst>
          </a:custGeom>
          <a:solidFill>
            <a:srgbClr val="00008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defRPr/>
            </a:pPr>
            <a:endParaRPr lang="en-US">
              <a:latin typeface="Arial" pitchFamily="-1" charset="0"/>
            </a:endParaRPr>
          </a:p>
        </p:txBody>
      </p:sp>
      <p:sp>
        <p:nvSpPr>
          <p:cNvPr id="11" name="Text Box 14"/>
          <p:cNvSpPr txBox="1">
            <a:spLocks noChangeArrowheads="1"/>
          </p:cNvSpPr>
          <p:nvPr userDrawn="1"/>
        </p:nvSpPr>
        <p:spPr bwMode="auto">
          <a:xfrm>
            <a:off x="6934200" y="6604000"/>
            <a:ext cx="2209800" cy="254000"/>
          </a:xfrm>
          <a:prstGeom prst="rect">
            <a:avLst/>
          </a:prstGeom>
          <a:solidFill>
            <a:srgbClr val="CCCCFF"/>
          </a:solidFill>
          <a:ln w="9525">
            <a:solidFill>
              <a:srgbClr val="00007D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defRPr/>
            </a:pPr>
            <a:r>
              <a:rPr lang="en-US" sz="1000" b="1">
                <a:solidFill>
                  <a:srgbClr val="00007D"/>
                </a:solidFill>
                <a:latin typeface="Arial" pitchFamily="-1" charset="0"/>
              </a:rPr>
              <a:t>A Small Dose of Ethics – 04/27/10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43038" y="985838"/>
            <a:ext cx="7239000" cy="144462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3427413"/>
            <a:ext cx="7239000" cy="1752600"/>
          </a:xfrm>
        </p:spPr>
        <p:txBody>
          <a:bodyPr/>
          <a:lstStyle>
            <a:lvl1pPr marL="0" indent="0">
              <a:buFont typeface="Wingdings" pitchFamily="-1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89C9F-302C-D049-97BE-D93F45C6C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77421D-D9A1-934E-A62D-107D0AFEF4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34E2F0-75D1-4448-BA04-B229ECD745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4E735-EC26-1B41-B455-E3DF882C82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356353-11FF-7049-8508-2189699832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37515F-F6CC-4347-8C85-F7EB57440D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17D8A-0114-DB46-93ED-B1CEFFF58A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41E040-E83F-524B-A2F4-EAD56C1466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491BE1-FFCC-7E41-8EE4-BD258778B4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4BA655-8EA5-8B44-BAB5-B3EBD0377A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6413" y="152400"/>
            <a:ext cx="1827212" cy="5789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0013" y="152400"/>
            <a:ext cx="5334000" cy="57896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409805-53B7-B149-AE97-02ACCC2957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152400"/>
            <a:ext cx="7313612" cy="6413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1370013" y="1827213"/>
            <a:ext cx="7313612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28C5B5-994B-454D-8E08-B10D191A9C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222625" y="304800"/>
            <a:ext cx="11909425" cy="4724400"/>
            <a:chOff x="-2030" y="192"/>
            <a:chExt cx="7502" cy="2976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G0" fmla="+- 12083 0 0"/>
                <a:gd name="G1" fmla="+- -3200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44083" y="2368"/>
                </a:cxn>
                <a:cxn ang="0">
                  <a:pos x="64000" y="32000"/>
                </a:cxn>
                <a:cxn ang="0">
                  <a:pos x="44083" y="61631"/>
                </a:cxn>
                <a:cxn ang="0">
                  <a:pos x="44083" y="61631"/>
                </a:cxn>
                <a:cxn ang="0">
                  <a:pos x="44082" y="61631"/>
                </a:cxn>
                <a:cxn ang="0">
                  <a:pos x="44083" y="61632"/>
                </a:cxn>
                <a:cxn ang="0">
                  <a:pos x="44083" y="2368"/>
                </a:cxn>
                <a:cxn ang="0">
                  <a:pos x="44082" y="2368"/>
                </a:cxn>
                <a:cxn ang="0">
                  <a:pos x="44083" y="2368"/>
                </a:cxn>
              </a:cxnLst>
              <a:rect l="T13" t="T15" r="T17" b="T19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>
                <a:defRPr/>
              </a:pPr>
              <a:endParaRPr lang="en-US" sz="2400">
                <a:latin typeface="Times New Roman" pitchFamily="-1" charset="0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G0" fmla="+- 18994 0 0"/>
                <a:gd name="G1" fmla="+- -30013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994" y="6246"/>
                </a:cxn>
                <a:cxn ang="0">
                  <a:pos x="64000" y="32000"/>
                </a:cxn>
                <a:cxn ang="0">
                  <a:pos x="50994" y="57753"/>
                </a:cxn>
                <a:cxn ang="0">
                  <a:pos x="50994" y="57753"/>
                </a:cxn>
                <a:cxn ang="0">
                  <a:pos x="50993" y="57753"/>
                </a:cxn>
                <a:cxn ang="0">
                  <a:pos x="50994" y="57754"/>
                </a:cxn>
                <a:cxn ang="0">
                  <a:pos x="50994" y="6246"/>
                </a:cxn>
                <a:cxn ang="0">
                  <a:pos x="50993" y="6246"/>
                </a:cxn>
                <a:cxn ang="0">
                  <a:pos x="50994" y="6246"/>
                </a:cxn>
              </a:cxnLst>
              <a:rect l="T13" t="T15" r="T17" b="T19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>
                <a:defRPr/>
              </a:pPr>
              <a:endParaRPr lang="en-US">
                <a:latin typeface="Arial" pitchFamily="-1" charset="0"/>
              </a:endParaRPr>
            </a:p>
          </p:txBody>
        </p:sp>
      </p:grp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1470025" y="1143000"/>
            <a:ext cx="7239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9" name="AutoShape 12"/>
          <p:cNvSpPr>
            <a:spLocks noChangeArrowheads="1"/>
          </p:cNvSpPr>
          <p:nvPr userDrawn="1"/>
        </p:nvSpPr>
        <p:spPr bwMode="auto">
          <a:xfrm>
            <a:off x="-2514600" y="781050"/>
            <a:ext cx="3657600" cy="2419350"/>
          </a:xfrm>
          <a:custGeom>
            <a:avLst/>
            <a:gdLst>
              <a:gd name="G0" fmla="+- 12083 0 0"/>
              <a:gd name="G1" fmla="+- -32000 0 0"/>
              <a:gd name="G2" fmla="+- 32000 0 0"/>
              <a:gd name="T0" fmla="*/ 32000 32000  1"/>
              <a:gd name="T1" fmla="*/ G0 G0  1"/>
              <a:gd name="T2" fmla="+- 0 T0 T1"/>
              <a:gd name="T3" fmla="sqrt T2"/>
              <a:gd name="G3" fmla="*/ 32000 T3 32000"/>
              <a:gd name="T4" fmla="*/ 32000 32000  1"/>
              <a:gd name="T5" fmla="*/ G1 G1  1"/>
              <a:gd name="T6" fmla="+- 0 T4 T5"/>
              <a:gd name="T7" fmla="sqrt T6"/>
              <a:gd name="G4" fmla="*/ 32000 T7 32000"/>
              <a:gd name="T8" fmla="*/ 32000 32000  1"/>
              <a:gd name="T9" fmla="*/ G2 G2  1"/>
              <a:gd name="T10" fmla="+- 0 T8 T9"/>
              <a:gd name="T11" fmla="sqrt T10"/>
              <a:gd name="G5" fmla="*/ 32000 T11 32000"/>
              <a:gd name="G6" fmla="+- 0 0 G3"/>
              <a:gd name="G7" fmla="+- 0 0 G4"/>
              <a:gd name="G8" fmla="+- 0 0 G5"/>
              <a:gd name="G9" fmla="+- 0 G4 G0"/>
              <a:gd name="G10" fmla="?: G9 G4 G0"/>
              <a:gd name="G11" fmla="?: G9 G1 G6"/>
              <a:gd name="G12" fmla="+- 0 G5 G0"/>
              <a:gd name="G13" fmla="?: G12 G5 G0"/>
              <a:gd name="G14" fmla="?: G12 G2 G3"/>
              <a:gd name="G15" fmla="+- G11 0 1"/>
              <a:gd name="G16" fmla="+- G14 1 0"/>
              <a:gd name="G17" fmla="+- 0 G14 G3"/>
              <a:gd name="G18" fmla="?: G17 G8 G13"/>
              <a:gd name="G19" fmla="?: G17 G0 G13"/>
              <a:gd name="G20" fmla="?: G17 G3 G16"/>
              <a:gd name="G21" fmla="+- 0 G6 G11"/>
              <a:gd name="G22" fmla="?: G21 G7 G10"/>
              <a:gd name="G23" fmla="?: G21 G0 G10"/>
              <a:gd name="G24" fmla="?: G21 G6 G15"/>
              <a:gd name="G25" fmla="min G10 G13"/>
              <a:gd name="G26" fmla="max G8 G7"/>
              <a:gd name="G27" fmla="max G26 G0"/>
              <a:gd name="T12" fmla="+- 0 G27 -32000"/>
              <a:gd name="T13" fmla="*/ T12 w 64000"/>
              <a:gd name="T14" fmla="+- 0 G11 -32000"/>
              <a:gd name="T15" fmla="*/ G11 h 64000"/>
              <a:gd name="T16" fmla="+- 0 G25 -32000"/>
              <a:gd name="T17" fmla="*/ T16 w 64000"/>
              <a:gd name="T18" fmla="+- 0 G14 -32000"/>
              <a:gd name="T19" fmla="*/ G14 h 64000"/>
            </a:gdLst>
            <a:ahLst/>
            <a:cxnLst>
              <a:cxn ang="0">
                <a:pos x="44083" y="2368"/>
              </a:cxn>
              <a:cxn ang="0">
                <a:pos x="64000" y="32000"/>
              </a:cxn>
              <a:cxn ang="0">
                <a:pos x="44083" y="61631"/>
              </a:cxn>
              <a:cxn ang="0">
                <a:pos x="44083" y="61631"/>
              </a:cxn>
              <a:cxn ang="0">
                <a:pos x="44082" y="61631"/>
              </a:cxn>
              <a:cxn ang="0">
                <a:pos x="44083" y="61632"/>
              </a:cxn>
              <a:cxn ang="0">
                <a:pos x="44083" y="2368"/>
              </a:cxn>
              <a:cxn ang="0">
                <a:pos x="44082" y="2368"/>
              </a:cxn>
              <a:cxn ang="0">
                <a:pos x="44083" y="2368"/>
              </a:cxn>
            </a:cxnLst>
            <a:rect l="T13" t="T15" r="T17" b="T19"/>
            <a:pathLst>
              <a:path w="64000" h="64000">
                <a:moveTo>
                  <a:pt x="44083" y="2368"/>
                </a:moveTo>
                <a:cubicBezTo>
                  <a:pt x="56127" y="7280"/>
                  <a:pt x="64000" y="18993"/>
                  <a:pt x="64000" y="32000"/>
                </a:cubicBezTo>
                <a:cubicBezTo>
                  <a:pt x="64000" y="45006"/>
                  <a:pt x="56127" y="56719"/>
                  <a:pt x="44083" y="61631"/>
                </a:cubicBezTo>
                <a:cubicBezTo>
                  <a:pt x="44082" y="61631"/>
                  <a:pt x="44082" y="61631"/>
                  <a:pt x="44082" y="61631"/>
                </a:cubicBezTo>
                <a:lnTo>
                  <a:pt x="44083" y="61632"/>
                </a:lnTo>
                <a:lnTo>
                  <a:pt x="44083" y="2368"/>
                </a:lnTo>
                <a:lnTo>
                  <a:pt x="44082" y="2368"/>
                </a:lnTo>
                <a:cubicBezTo>
                  <a:pt x="44082" y="2368"/>
                  <a:pt x="44082" y="2368"/>
                  <a:pt x="44083" y="2368"/>
                </a:cubicBezTo>
                <a:close/>
              </a:path>
            </a:pathLst>
          </a:cu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defRPr/>
            </a:pPr>
            <a:endParaRPr lang="en-US" sz="2400">
              <a:latin typeface="Times New Roman" pitchFamily="-1" charset="0"/>
            </a:endParaRPr>
          </a:p>
        </p:txBody>
      </p:sp>
      <p:sp>
        <p:nvSpPr>
          <p:cNvPr id="10" name="AutoShape 13"/>
          <p:cNvSpPr>
            <a:spLocks noChangeArrowheads="1"/>
          </p:cNvSpPr>
          <p:nvPr userDrawn="1"/>
        </p:nvSpPr>
        <p:spPr bwMode="auto">
          <a:xfrm>
            <a:off x="-3200400" y="301625"/>
            <a:ext cx="4038600" cy="2670175"/>
          </a:xfrm>
          <a:custGeom>
            <a:avLst/>
            <a:gdLst>
              <a:gd name="G0" fmla="+- 18994 0 0"/>
              <a:gd name="G1" fmla="+- -30013 0 0"/>
              <a:gd name="G2" fmla="+- 32000 0 0"/>
              <a:gd name="T0" fmla="*/ 32000 32000  1"/>
              <a:gd name="T1" fmla="*/ G0 G0  1"/>
              <a:gd name="T2" fmla="+- 0 T0 T1"/>
              <a:gd name="T3" fmla="sqrt T2"/>
              <a:gd name="G3" fmla="*/ 32000 T3 32000"/>
              <a:gd name="T4" fmla="*/ 32000 32000  1"/>
              <a:gd name="T5" fmla="*/ G1 G1  1"/>
              <a:gd name="T6" fmla="+- 0 T4 T5"/>
              <a:gd name="T7" fmla="sqrt T6"/>
              <a:gd name="G4" fmla="*/ 32000 T7 32000"/>
              <a:gd name="T8" fmla="*/ 32000 32000  1"/>
              <a:gd name="T9" fmla="*/ G2 G2  1"/>
              <a:gd name="T10" fmla="+- 0 T8 T9"/>
              <a:gd name="T11" fmla="sqrt T10"/>
              <a:gd name="G5" fmla="*/ 32000 T11 32000"/>
              <a:gd name="G6" fmla="+- 0 0 G3"/>
              <a:gd name="G7" fmla="+- 0 0 G4"/>
              <a:gd name="G8" fmla="+- 0 0 G5"/>
              <a:gd name="G9" fmla="+- 0 G4 G0"/>
              <a:gd name="G10" fmla="?: G9 G4 G0"/>
              <a:gd name="G11" fmla="?: G9 G1 G6"/>
              <a:gd name="G12" fmla="+- 0 G5 G0"/>
              <a:gd name="G13" fmla="?: G12 G5 G0"/>
              <a:gd name="G14" fmla="?: G12 G2 G3"/>
              <a:gd name="G15" fmla="+- G11 0 1"/>
              <a:gd name="G16" fmla="+- G14 1 0"/>
              <a:gd name="G17" fmla="+- 0 G14 G3"/>
              <a:gd name="G18" fmla="?: G17 G8 G13"/>
              <a:gd name="G19" fmla="?: G17 G0 G13"/>
              <a:gd name="G20" fmla="?: G17 G3 G16"/>
              <a:gd name="G21" fmla="+- 0 G6 G11"/>
              <a:gd name="G22" fmla="?: G21 G7 G10"/>
              <a:gd name="G23" fmla="?: G21 G0 G10"/>
              <a:gd name="G24" fmla="?: G21 G6 G15"/>
              <a:gd name="G25" fmla="min G10 G13"/>
              <a:gd name="G26" fmla="max G8 G7"/>
              <a:gd name="G27" fmla="max G26 G0"/>
              <a:gd name="T12" fmla="+- 0 G27 -32000"/>
              <a:gd name="T13" fmla="*/ T12 w 64000"/>
              <a:gd name="T14" fmla="+- 0 G11 -32000"/>
              <a:gd name="T15" fmla="*/ G11 h 64000"/>
              <a:gd name="T16" fmla="+- 0 G25 -32000"/>
              <a:gd name="T17" fmla="*/ T16 w 64000"/>
              <a:gd name="T18" fmla="+- 0 G14 -32000"/>
              <a:gd name="T19" fmla="*/ G14 h 64000"/>
            </a:gdLst>
            <a:ahLst/>
            <a:cxnLst>
              <a:cxn ang="0">
                <a:pos x="50994" y="6246"/>
              </a:cxn>
              <a:cxn ang="0">
                <a:pos x="64000" y="32000"/>
              </a:cxn>
              <a:cxn ang="0">
                <a:pos x="50994" y="57753"/>
              </a:cxn>
              <a:cxn ang="0">
                <a:pos x="50994" y="57753"/>
              </a:cxn>
              <a:cxn ang="0">
                <a:pos x="50993" y="57753"/>
              </a:cxn>
              <a:cxn ang="0">
                <a:pos x="50994" y="57754"/>
              </a:cxn>
              <a:cxn ang="0">
                <a:pos x="50994" y="6246"/>
              </a:cxn>
              <a:cxn ang="0">
                <a:pos x="50993" y="6246"/>
              </a:cxn>
              <a:cxn ang="0">
                <a:pos x="50994" y="6246"/>
              </a:cxn>
            </a:cxnLst>
            <a:rect l="T13" t="T15" r="T17" b="T19"/>
            <a:pathLst>
              <a:path w="64000" h="64000">
                <a:moveTo>
                  <a:pt x="50994" y="6246"/>
                </a:moveTo>
                <a:cubicBezTo>
                  <a:pt x="59172" y="12279"/>
                  <a:pt x="64000" y="21837"/>
                  <a:pt x="64000" y="32000"/>
                </a:cubicBezTo>
                <a:cubicBezTo>
                  <a:pt x="64000" y="42162"/>
                  <a:pt x="59172" y="51720"/>
                  <a:pt x="50994" y="57753"/>
                </a:cubicBezTo>
                <a:cubicBezTo>
                  <a:pt x="50993" y="57753"/>
                  <a:pt x="50993" y="57753"/>
                  <a:pt x="50993" y="57753"/>
                </a:cubicBezTo>
                <a:lnTo>
                  <a:pt x="50994" y="57754"/>
                </a:lnTo>
                <a:lnTo>
                  <a:pt x="50994" y="6246"/>
                </a:lnTo>
                <a:lnTo>
                  <a:pt x="50993" y="6246"/>
                </a:lnTo>
                <a:cubicBezTo>
                  <a:pt x="50993" y="6246"/>
                  <a:pt x="50993" y="6246"/>
                  <a:pt x="50994" y="6246"/>
                </a:cubicBezTo>
                <a:close/>
              </a:path>
            </a:pathLst>
          </a:custGeom>
          <a:solidFill>
            <a:srgbClr val="00008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defRPr/>
            </a:pPr>
            <a:endParaRPr lang="en-US">
              <a:latin typeface="Arial" pitchFamily="-1" charset="0"/>
            </a:endParaRPr>
          </a:p>
        </p:txBody>
      </p:sp>
      <p:sp>
        <p:nvSpPr>
          <p:cNvPr id="11" name="Text Box 14"/>
          <p:cNvSpPr txBox="1">
            <a:spLocks noChangeArrowheads="1"/>
          </p:cNvSpPr>
          <p:nvPr userDrawn="1"/>
        </p:nvSpPr>
        <p:spPr bwMode="auto">
          <a:xfrm>
            <a:off x="6934200" y="6604000"/>
            <a:ext cx="2209800" cy="254000"/>
          </a:xfrm>
          <a:prstGeom prst="rect">
            <a:avLst/>
          </a:prstGeom>
          <a:solidFill>
            <a:srgbClr val="CCCCFF"/>
          </a:solidFill>
          <a:ln w="9525">
            <a:solidFill>
              <a:srgbClr val="00007D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defRPr/>
            </a:pPr>
            <a:r>
              <a:rPr lang="en-US" sz="1000" b="1">
                <a:solidFill>
                  <a:srgbClr val="00007D"/>
                </a:solidFill>
                <a:latin typeface="Arial" pitchFamily="-1" charset="0"/>
              </a:rPr>
              <a:t>A Small Dose of Ethics – 04/27/10</a:t>
            </a:r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43038" y="985838"/>
            <a:ext cx="7239000" cy="144462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0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3427413"/>
            <a:ext cx="7239000" cy="1752600"/>
          </a:xfrm>
        </p:spPr>
        <p:txBody>
          <a:bodyPr/>
          <a:lstStyle>
            <a:lvl1pPr marL="0" indent="0">
              <a:buFont typeface="Wingdings" pitchFamily="-1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Rectangle 8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9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0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407A715-548B-4746-92FB-81FAC699A2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6413" y="152400"/>
            <a:ext cx="1827212" cy="5789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0013" y="152400"/>
            <a:ext cx="5334000" cy="57896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222625" y="304800"/>
            <a:ext cx="11909425" cy="4724400"/>
            <a:chOff x="-2030" y="192"/>
            <a:chExt cx="7502" cy="2976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G0" fmla="+- 12083 0 0"/>
                <a:gd name="G1" fmla="+- -3200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44083" y="2368"/>
                </a:cxn>
                <a:cxn ang="0">
                  <a:pos x="64000" y="32000"/>
                </a:cxn>
                <a:cxn ang="0">
                  <a:pos x="44083" y="61631"/>
                </a:cxn>
                <a:cxn ang="0">
                  <a:pos x="44083" y="61631"/>
                </a:cxn>
                <a:cxn ang="0">
                  <a:pos x="44082" y="61631"/>
                </a:cxn>
                <a:cxn ang="0">
                  <a:pos x="44083" y="61632"/>
                </a:cxn>
                <a:cxn ang="0">
                  <a:pos x="44083" y="2368"/>
                </a:cxn>
                <a:cxn ang="0">
                  <a:pos x="44082" y="2368"/>
                </a:cxn>
                <a:cxn ang="0">
                  <a:pos x="44083" y="2368"/>
                </a:cxn>
              </a:cxnLst>
              <a:rect l="T13" t="T15" r="T17" b="T19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>
                <a:defRPr/>
              </a:pPr>
              <a:endParaRPr lang="en-US" sz="2400">
                <a:latin typeface="Times New Roman" pitchFamily="-1" charset="0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G0" fmla="+- 18994 0 0"/>
                <a:gd name="G1" fmla="+- -30013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994" y="6246"/>
                </a:cxn>
                <a:cxn ang="0">
                  <a:pos x="64000" y="32000"/>
                </a:cxn>
                <a:cxn ang="0">
                  <a:pos x="50994" y="57753"/>
                </a:cxn>
                <a:cxn ang="0">
                  <a:pos x="50994" y="57753"/>
                </a:cxn>
                <a:cxn ang="0">
                  <a:pos x="50993" y="57753"/>
                </a:cxn>
                <a:cxn ang="0">
                  <a:pos x="50994" y="57754"/>
                </a:cxn>
                <a:cxn ang="0">
                  <a:pos x="50994" y="6246"/>
                </a:cxn>
                <a:cxn ang="0">
                  <a:pos x="50993" y="6246"/>
                </a:cxn>
                <a:cxn ang="0">
                  <a:pos x="50994" y="6246"/>
                </a:cxn>
              </a:cxnLst>
              <a:rect l="T13" t="T15" r="T17" b="T19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>
                <a:defRPr/>
              </a:pPr>
              <a:endParaRPr lang="en-US">
                <a:latin typeface="Arial" pitchFamily="-1" charset="0"/>
              </a:endParaRPr>
            </a:p>
          </p:txBody>
        </p:sp>
      </p:grp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1470025" y="1143000"/>
            <a:ext cx="7239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9" name="AutoShape 12"/>
          <p:cNvSpPr>
            <a:spLocks noChangeArrowheads="1"/>
          </p:cNvSpPr>
          <p:nvPr userDrawn="1"/>
        </p:nvSpPr>
        <p:spPr bwMode="auto">
          <a:xfrm>
            <a:off x="-2514600" y="781050"/>
            <a:ext cx="3657600" cy="2419350"/>
          </a:xfrm>
          <a:custGeom>
            <a:avLst/>
            <a:gdLst>
              <a:gd name="G0" fmla="+- 12083 0 0"/>
              <a:gd name="G1" fmla="+- -32000 0 0"/>
              <a:gd name="G2" fmla="+- 32000 0 0"/>
              <a:gd name="T0" fmla="*/ 32000 32000  1"/>
              <a:gd name="T1" fmla="*/ G0 G0  1"/>
              <a:gd name="T2" fmla="+- 0 T0 T1"/>
              <a:gd name="T3" fmla="sqrt T2"/>
              <a:gd name="G3" fmla="*/ 32000 T3 32000"/>
              <a:gd name="T4" fmla="*/ 32000 32000  1"/>
              <a:gd name="T5" fmla="*/ G1 G1  1"/>
              <a:gd name="T6" fmla="+- 0 T4 T5"/>
              <a:gd name="T7" fmla="sqrt T6"/>
              <a:gd name="G4" fmla="*/ 32000 T7 32000"/>
              <a:gd name="T8" fmla="*/ 32000 32000  1"/>
              <a:gd name="T9" fmla="*/ G2 G2  1"/>
              <a:gd name="T10" fmla="+- 0 T8 T9"/>
              <a:gd name="T11" fmla="sqrt T10"/>
              <a:gd name="G5" fmla="*/ 32000 T11 32000"/>
              <a:gd name="G6" fmla="+- 0 0 G3"/>
              <a:gd name="G7" fmla="+- 0 0 G4"/>
              <a:gd name="G8" fmla="+- 0 0 G5"/>
              <a:gd name="G9" fmla="+- 0 G4 G0"/>
              <a:gd name="G10" fmla="?: G9 G4 G0"/>
              <a:gd name="G11" fmla="?: G9 G1 G6"/>
              <a:gd name="G12" fmla="+- 0 G5 G0"/>
              <a:gd name="G13" fmla="?: G12 G5 G0"/>
              <a:gd name="G14" fmla="?: G12 G2 G3"/>
              <a:gd name="G15" fmla="+- G11 0 1"/>
              <a:gd name="G16" fmla="+- G14 1 0"/>
              <a:gd name="G17" fmla="+- 0 G14 G3"/>
              <a:gd name="G18" fmla="?: G17 G8 G13"/>
              <a:gd name="G19" fmla="?: G17 G0 G13"/>
              <a:gd name="G20" fmla="?: G17 G3 G16"/>
              <a:gd name="G21" fmla="+- 0 G6 G11"/>
              <a:gd name="G22" fmla="?: G21 G7 G10"/>
              <a:gd name="G23" fmla="?: G21 G0 G10"/>
              <a:gd name="G24" fmla="?: G21 G6 G15"/>
              <a:gd name="G25" fmla="min G10 G13"/>
              <a:gd name="G26" fmla="max G8 G7"/>
              <a:gd name="G27" fmla="max G26 G0"/>
              <a:gd name="T12" fmla="+- 0 G27 -32000"/>
              <a:gd name="T13" fmla="*/ T12 w 64000"/>
              <a:gd name="T14" fmla="+- 0 G11 -32000"/>
              <a:gd name="T15" fmla="*/ G11 h 64000"/>
              <a:gd name="T16" fmla="+- 0 G25 -32000"/>
              <a:gd name="T17" fmla="*/ T16 w 64000"/>
              <a:gd name="T18" fmla="+- 0 G14 -32000"/>
              <a:gd name="T19" fmla="*/ G14 h 64000"/>
            </a:gdLst>
            <a:ahLst/>
            <a:cxnLst>
              <a:cxn ang="0">
                <a:pos x="44083" y="2368"/>
              </a:cxn>
              <a:cxn ang="0">
                <a:pos x="64000" y="32000"/>
              </a:cxn>
              <a:cxn ang="0">
                <a:pos x="44083" y="61631"/>
              </a:cxn>
              <a:cxn ang="0">
                <a:pos x="44083" y="61631"/>
              </a:cxn>
              <a:cxn ang="0">
                <a:pos x="44082" y="61631"/>
              </a:cxn>
              <a:cxn ang="0">
                <a:pos x="44083" y="61632"/>
              </a:cxn>
              <a:cxn ang="0">
                <a:pos x="44083" y="2368"/>
              </a:cxn>
              <a:cxn ang="0">
                <a:pos x="44082" y="2368"/>
              </a:cxn>
              <a:cxn ang="0">
                <a:pos x="44083" y="2368"/>
              </a:cxn>
            </a:cxnLst>
            <a:rect l="T13" t="T15" r="T17" b="T19"/>
            <a:pathLst>
              <a:path w="64000" h="64000">
                <a:moveTo>
                  <a:pt x="44083" y="2368"/>
                </a:moveTo>
                <a:cubicBezTo>
                  <a:pt x="56127" y="7280"/>
                  <a:pt x="64000" y="18993"/>
                  <a:pt x="64000" y="32000"/>
                </a:cubicBezTo>
                <a:cubicBezTo>
                  <a:pt x="64000" y="45006"/>
                  <a:pt x="56127" y="56719"/>
                  <a:pt x="44083" y="61631"/>
                </a:cubicBezTo>
                <a:cubicBezTo>
                  <a:pt x="44082" y="61631"/>
                  <a:pt x="44082" y="61631"/>
                  <a:pt x="44082" y="61631"/>
                </a:cubicBezTo>
                <a:lnTo>
                  <a:pt x="44083" y="61632"/>
                </a:lnTo>
                <a:lnTo>
                  <a:pt x="44083" y="2368"/>
                </a:lnTo>
                <a:lnTo>
                  <a:pt x="44082" y="2368"/>
                </a:lnTo>
                <a:cubicBezTo>
                  <a:pt x="44082" y="2368"/>
                  <a:pt x="44082" y="2368"/>
                  <a:pt x="44083" y="2368"/>
                </a:cubicBezTo>
                <a:close/>
              </a:path>
            </a:pathLst>
          </a:cu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defRPr/>
            </a:pPr>
            <a:endParaRPr lang="en-US" sz="2400">
              <a:latin typeface="Times New Roman" pitchFamily="-1" charset="0"/>
            </a:endParaRPr>
          </a:p>
        </p:txBody>
      </p:sp>
      <p:sp>
        <p:nvSpPr>
          <p:cNvPr id="10" name="AutoShape 13"/>
          <p:cNvSpPr>
            <a:spLocks noChangeArrowheads="1"/>
          </p:cNvSpPr>
          <p:nvPr userDrawn="1"/>
        </p:nvSpPr>
        <p:spPr bwMode="auto">
          <a:xfrm>
            <a:off x="-3200400" y="301625"/>
            <a:ext cx="4038600" cy="2670175"/>
          </a:xfrm>
          <a:custGeom>
            <a:avLst/>
            <a:gdLst>
              <a:gd name="G0" fmla="+- 18994 0 0"/>
              <a:gd name="G1" fmla="+- -30013 0 0"/>
              <a:gd name="G2" fmla="+- 32000 0 0"/>
              <a:gd name="T0" fmla="*/ 32000 32000  1"/>
              <a:gd name="T1" fmla="*/ G0 G0  1"/>
              <a:gd name="T2" fmla="+- 0 T0 T1"/>
              <a:gd name="T3" fmla="sqrt T2"/>
              <a:gd name="G3" fmla="*/ 32000 T3 32000"/>
              <a:gd name="T4" fmla="*/ 32000 32000  1"/>
              <a:gd name="T5" fmla="*/ G1 G1  1"/>
              <a:gd name="T6" fmla="+- 0 T4 T5"/>
              <a:gd name="T7" fmla="sqrt T6"/>
              <a:gd name="G4" fmla="*/ 32000 T7 32000"/>
              <a:gd name="T8" fmla="*/ 32000 32000  1"/>
              <a:gd name="T9" fmla="*/ G2 G2  1"/>
              <a:gd name="T10" fmla="+- 0 T8 T9"/>
              <a:gd name="T11" fmla="sqrt T10"/>
              <a:gd name="G5" fmla="*/ 32000 T11 32000"/>
              <a:gd name="G6" fmla="+- 0 0 G3"/>
              <a:gd name="G7" fmla="+- 0 0 G4"/>
              <a:gd name="G8" fmla="+- 0 0 G5"/>
              <a:gd name="G9" fmla="+- 0 G4 G0"/>
              <a:gd name="G10" fmla="?: G9 G4 G0"/>
              <a:gd name="G11" fmla="?: G9 G1 G6"/>
              <a:gd name="G12" fmla="+- 0 G5 G0"/>
              <a:gd name="G13" fmla="?: G12 G5 G0"/>
              <a:gd name="G14" fmla="?: G12 G2 G3"/>
              <a:gd name="G15" fmla="+- G11 0 1"/>
              <a:gd name="G16" fmla="+- G14 1 0"/>
              <a:gd name="G17" fmla="+- 0 G14 G3"/>
              <a:gd name="G18" fmla="?: G17 G8 G13"/>
              <a:gd name="G19" fmla="?: G17 G0 G13"/>
              <a:gd name="G20" fmla="?: G17 G3 G16"/>
              <a:gd name="G21" fmla="+- 0 G6 G11"/>
              <a:gd name="G22" fmla="?: G21 G7 G10"/>
              <a:gd name="G23" fmla="?: G21 G0 G10"/>
              <a:gd name="G24" fmla="?: G21 G6 G15"/>
              <a:gd name="G25" fmla="min G10 G13"/>
              <a:gd name="G26" fmla="max G8 G7"/>
              <a:gd name="G27" fmla="max G26 G0"/>
              <a:gd name="T12" fmla="+- 0 G27 -32000"/>
              <a:gd name="T13" fmla="*/ T12 w 64000"/>
              <a:gd name="T14" fmla="+- 0 G11 -32000"/>
              <a:gd name="T15" fmla="*/ G11 h 64000"/>
              <a:gd name="T16" fmla="+- 0 G25 -32000"/>
              <a:gd name="T17" fmla="*/ T16 w 64000"/>
              <a:gd name="T18" fmla="+- 0 G14 -32000"/>
              <a:gd name="T19" fmla="*/ G14 h 64000"/>
            </a:gdLst>
            <a:ahLst/>
            <a:cxnLst>
              <a:cxn ang="0">
                <a:pos x="50994" y="6246"/>
              </a:cxn>
              <a:cxn ang="0">
                <a:pos x="64000" y="32000"/>
              </a:cxn>
              <a:cxn ang="0">
                <a:pos x="50994" y="57753"/>
              </a:cxn>
              <a:cxn ang="0">
                <a:pos x="50994" y="57753"/>
              </a:cxn>
              <a:cxn ang="0">
                <a:pos x="50993" y="57753"/>
              </a:cxn>
              <a:cxn ang="0">
                <a:pos x="50994" y="57754"/>
              </a:cxn>
              <a:cxn ang="0">
                <a:pos x="50994" y="6246"/>
              </a:cxn>
              <a:cxn ang="0">
                <a:pos x="50993" y="6246"/>
              </a:cxn>
              <a:cxn ang="0">
                <a:pos x="50994" y="6246"/>
              </a:cxn>
            </a:cxnLst>
            <a:rect l="T13" t="T15" r="T17" b="T19"/>
            <a:pathLst>
              <a:path w="64000" h="64000">
                <a:moveTo>
                  <a:pt x="50994" y="6246"/>
                </a:moveTo>
                <a:cubicBezTo>
                  <a:pt x="59172" y="12279"/>
                  <a:pt x="64000" y="21837"/>
                  <a:pt x="64000" y="32000"/>
                </a:cubicBezTo>
                <a:cubicBezTo>
                  <a:pt x="64000" y="42162"/>
                  <a:pt x="59172" y="51720"/>
                  <a:pt x="50994" y="57753"/>
                </a:cubicBezTo>
                <a:cubicBezTo>
                  <a:pt x="50993" y="57753"/>
                  <a:pt x="50993" y="57753"/>
                  <a:pt x="50993" y="57753"/>
                </a:cubicBezTo>
                <a:lnTo>
                  <a:pt x="50994" y="57754"/>
                </a:lnTo>
                <a:lnTo>
                  <a:pt x="50994" y="6246"/>
                </a:lnTo>
                <a:lnTo>
                  <a:pt x="50993" y="6246"/>
                </a:lnTo>
                <a:cubicBezTo>
                  <a:pt x="50993" y="6246"/>
                  <a:pt x="50993" y="6246"/>
                  <a:pt x="50994" y="6246"/>
                </a:cubicBezTo>
                <a:close/>
              </a:path>
            </a:pathLst>
          </a:custGeom>
          <a:solidFill>
            <a:srgbClr val="00008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defRPr/>
            </a:pPr>
            <a:endParaRPr lang="en-US">
              <a:latin typeface="Arial" pitchFamily="-1" charset="0"/>
            </a:endParaRPr>
          </a:p>
        </p:txBody>
      </p:sp>
      <p:sp>
        <p:nvSpPr>
          <p:cNvPr id="11" name="Text Box 14"/>
          <p:cNvSpPr txBox="1">
            <a:spLocks noChangeArrowheads="1"/>
          </p:cNvSpPr>
          <p:nvPr userDrawn="1"/>
        </p:nvSpPr>
        <p:spPr bwMode="auto">
          <a:xfrm>
            <a:off x="6934200" y="6604000"/>
            <a:ext cx="2209800" cy="254000"/>
          </a:xfrm>
          <a:prstGeom prst="rect">
            <a:avLst/>
          </a:prstGeom>
          <a:solidFill>
            <a:srgbClr val="CCCCFF"/>
          </a:solidFill>
          <a:ln w="9525">
            <a:solidFill>
              <a:srgbClr val="00007D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defRPr/>
            </a:pPr>
            <a:r>
              <a:rPr lang="en-US" sz="1000" b="1">
                <a:solidFill>
                  <a:srgbClr val="00007D"/>
                </a:solidFill>
                <a:latin typeface="Arial" pitchFamily="-1" charset="0"/>
              </a:rPr>
              <a:t>A Small Dose of Ethics – 04/27/10</a:t>
            </a:r>
          </a:p>
        </p:txBody>
      </p:sp>
      <p:sp>
        <p:nvSpPr>
          <p:cNvPr id="9728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43038" y="985838"/>
            <a:ext cx="7239000" cy="144462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728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3427413"/>
            <a:ext cx="7239000" cy="1752600"/>
          </a:xfrm>
        </p:spPr>
        <p:txBody>
          <a:bodyPr/>
          <a:lstStyle>
            <a:lvl1pPr marL="0" indent="0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Rectangle 8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9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0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8DC7147-CCDE-A542-B86E-CDA2450A77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6413" y="228600"/>
            <a:ext cx="1827212" cy="57134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0013" y="228600"/>
            <a:ext cx="5334000" cy="57134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222625" y="304800"/>
            <a:ext cx="11909425" cy="4724400"/>
            <a:chOff x="-2030" y="192"/>
            <a:chExt cx="7502" cy="2976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G0" fmla="+- 12083 0 0"/>
                <a:gd name="G1" fmla="+- -3200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44083" y="2368"/>
                </a:cxn>
                <a:cxn ang="0">
                  <a:pos x="64000" y="32000"/>
                </a:cxn>
                <a:cxn ang="0">
                  <a:pos x="44083" y="61631"/>
                </a:cxn>
                <a:cxn ang="0">
                  <a:pos x="44083" y="61631"/>
                </a:cxn>
                <a:cxn ang="0">
                  <a:pos x="44082" y="61631"/>
                </a:cxn>
                <a:cxn ang="0">
                  <a:pos x="44083" y="61632"/>
                </a:cxn>
                <a:cxn ang="0">
                  <a:pos x="44083" y="2368"/>
                </a:cxn>
                <a:cxn ang="0">
                  <a:pos x="44082" y="2368"/>
                </a:cxn>
                <a:cxn ang="0">
                  <a:pos x="44083" y="2368"/>
                </a:cxn>
              </a:cxnLst>
              <a:rect l="T13" t="T15" r="T17" b="T19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>
                <a:defRPr/>
              </a:pPr>
              <a:endParaRPr lang="en-US" sz="2400">
                <a:latin typeface="Times New Roman" pitchFamily="-1" charset="0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G0" fmla="+- 18994 0 0"/>
                <a:gd name="G1" fmla="+- -30013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994" y="6246"/>
                </a:cxn>
                <a:cxn ang="0">
                  <a:pos x="64000" y="32000"/>
                </a:cxn>
                <a:cxn ang="0">
                  <a:pos x="50994" y="57753"/>
                </a:cxn>
                <a:cxn ang="0">
                  <a:pos x="50994" y="57753"/>
                </a:cxn>
                <a:cxn ang="0">
                  <a:pos x="50993" y="57753"/>
                </a:cxn>
                <a:cxn ang="0">
                  <a:pos x="50994" y="57754"/>
                </a:cxn>
                <a:cxn ang="0">
                  <a:pos x="50994" y="6246"/>
                </a:cxn>
                <a:cxn ang="0">
                  <a:pos x="50993" y="6246"/>
                </a:cxn>
                <a:cxn ang="0">
                  <a:pos x="50994" y="6246"/>
                </a:cxn>
              </a:cxnLst>
              <a:rect l="T13" t="T15" r="T17" b="T19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>
                <a:defRPr/>
              </a:pPr>
              <a:endParaRPr lang="en-US">
                <a:latin typeface="Arial" pitchFamily="-1" charset="0"/>
              </a:endParaRPr>
            </a:p>
          </p:txBody>
        </p:sp>
      </p:grp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1470025" y="1143000"/>
            <a:ext cx="7239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9" name="AutoShape 12"/>
          <p:cNvSpPr>
            <a:spLocks noChangeArrowheads="1"/>
          </p:cNvSpPr>
          <p:nvPr userDrawn="1"/>
        </p:nvSpPr>
        <p:spPr bwMode="auto">
          <a:xfrm>
            <a:off x="-2514600" y="781050"/>
            <a:ext cx="3657600" cy="2419350"/>
          </a:xfrm>
          <a:custGeom>
            <a:avLst/>
            <a:gdLst>
              <a:gd name="G0" fmla="+- 12083 0 0"/>
              <a:gd name="G1" fmla="+- -32000 0 0"/>
              <a:gd name="G2" fmla="+- 32000 0 0"/>
              <a:gd name="T0" fmla="*/ 32000 32000  1"/>
              <a:gd name="T1" fmla="*/ G0 G0  1"/>
              <a:gd name="T2" fmla="+- 0 T0 T1"/>
              <a:gd name="T3" fmla="sqrt T2"/>
              <a:gd name="G3" fmla="*/ 32000 T3 32000"/>
              <a:gd name="T4" fmla="*/ 32000 32000  1"/>
              <a:gd name="T5" fmla="*/ G1 G1  1"/>
              <a:gd name="T6" fmla="+- 0 T4 T5"/>
              <a:gd name="T7" fmla="sqrt T6"/>
              <a:gd name="G4" fmla="*/ 32000 T7 32000"/>
              <a:gd name="T8" fmla="*/ 32000 32000  1"/>
              <a:gd name="T9" fmla="*/ G2 G2  1"/>
              <a:gd name="T10" fmla="+- 0 T8 T9"/>
              <a:gd name="T11" fmla="sqrt T10"/>
              <a:gd name="G5" fmla="*/ 32000 T11 32000"/>
              <a:gd name="G6" fmla="+- 0 0 G3"/>
              <a:gd name="G7" fmla="+- 0 0 G4"/>
              <a:gd name="G8" fmla="+- 0 0 G5"/>
              <a:gd name="G9" fmla="+- 0 G4 G0"/>
              <a:gd name="G10" fmla="?: G9 G4 G0"/>
              <a:gd name="G11" fmla="?: G9 G1 G6"/>
              <a:gd name="G12" fmla="+- 0 G5 G0"/>
              <a:gd name="G13" fmla="?: G12 G5 G0"/>
              <a:gd name="G14" fmla="?: G12 G2 G3"/>
              <a:gd name="G15" fmla="+- G11 0 1"/>
              <a:gd name="G16" fmla="+- G14 1 0"/>
              <a:gd name="G17" fmla="+- 0 G14 G3"/>
              <a:gd name="G18" fmla="?: G17 G8 G13"/>
              <a:gd name="G19" fmla="?: G17 G0 G13"/>
              <a:gd name="G20" fmla="?: G17 G3 G16"/>
              <a:gd name="G21" fmla="+- 0 G6 G11"/>
              <a:gd name="G22" fmla="?: G21 G7 G10"/>
              <a:gd name="G23" fmla="?: G21 G0 G10"/>
              <a:gd name="G24" fmla="?: G21 G6 G15"/>
              <a:gd name="G25" fmla="min G10 G13"/>
              <a:gd name="G26" fmla="max G8 G7"/>
              <a:gd name="G27" fmla="max G26 G0"/>
              <a:gd name="T12" fmla="+- 0 G27 -32000"/>
              <a:gd name="T13" fmla="*/ T12 w 64000"/>
              <a:gd name="T14" fmla="+- 0 G11 -32000"/>
              <a:gd name="T15" fmla="*/ G11 h 64000"/>
              <a:gd name="T16" fmla="+- 0 G25 -32000"/>
              <a:gd name="T17" fmla="*/ T16 w 64000"/>
              <a:gd name="T18" fmla="+- 0 G14 -32000"/>
              <a:gd name="T19" fmla="*/ G14 h 64000"/>
            </a:gdLst>
            <a:ahLst/>
            <a:cxnLst>
              <a:cxn ang="0">
                <a:pos x="44083" y="2368"/>
              </a:cxn>
              <a:cxn ang="0">
                <a:pos x="64000" y="32000"/>
              </a:cxn>
              <a:cxn ang="0">
                <a:pos x="44083" y="61631"/>
              </a:cxn>
              <a:cxn ang="0">
                <a:pos x="44083" y="61631"/>
              </a:cxn>
              <a:cxn ang="0">
                <a:pos x="44082" y="61631"/>
              </a:cxn>
              <a:cxn ang="0">
                <a:pos x="44083" y="61632"/>
              </a:cxn>
              <a:cxn ang="0">
                <a:pos x="44083" y="2368"/>
              </a:cxn>
              <a:cxn ang="0">
                <a:pos x="44082" y="2368"/>
              </a:cxn>
              <a:cxn ang="0">
                <a:pos x="44083" y="2368"/>
              </a:cxn>
            </a:cxnLst>
            <a:rect l="T13" t="T15" r="T17" b="T19"/>
            <a:pathLst>
              <a:path w="64000" h="64000">
                <a:moveTo>
                  <a:pt x="44083" y="2368"/>
                </a:moveTo>
                <a:cubicBezTo>
                  <a:pt x="56127" y="7280"/>
                  <a:pt x="64000" y="18993"/>
                  <a:pt x="64000" y="32000"/>
                </a:cubicBezTo>
                <a:cubicBezTo>
                  <a:pt x="64000" y="45006"/>
                  <a:pt x="56127" y="56719"/>
                  <a:pt x="44083" y="61631"/>
                </a:cubicBezTo>
                <a:cubicBezTo>
                  <a:pt x="44082" y="61631"/>
                  <a:pt x="44082" y="61631"/>
                  <a:pt x="44082" y="61631"/>
                </a:cubicBezTo>
                <a:lnTo>
                  <a:pt x="44083" y="61632"/>
                </a:lnTo>
                <a:lnTo>
                  <a:pt x="44083" y="2368"/>
                </a:lnTo>
                <a:lnTo>
                  <a:pt x="44082" y="2368"/>
                </a:lnTo>
                <a:cubicBezTo>
                  <a:pt x="44082" y="2368"/>
                  <a:pt x="44082" y="2368"/>
                  <a:pt x="44083" y="2368"/>
                </a:cubicBezTo>
                <a:close/>
              </a:path>
            </a:pathLst>
          </a:cu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defRPr/>
            </a:pPr>
            <a:endParaRPr lang="en-US" sz="2400">
              <a:latin typeface="Times New Roman" pitchFamily="-1" charset="0"/>
            </a:endParaRPr>
          </a:p>
        </p:txBody>
      </p:sp>
      <p:sp>
        <p:nvSpPr>
          <p:cNvPr id="10" name="AutoShape 13"/>
          <p:cNvSpPr>
            <a:spLocks noChangeArrowheads="1"/>
          </p:cNvSpPr>
          <p:nvPr userDrawn="1"/>
        </p:nvSpPr>
        <p:spPr bwMode="auto">
          <a:xfrm>
            <a:off x="-3200400" y="301625"/>
            <a:ext cx="4038600" cy="2670175"/>
          </a:xfrm>
          <a:custGeom>
            <a:avLst/>
            <a:gdLst>
              <a:gd name="G0" fmla="+- 18994 0 0"/>
              <a:gd name="G1" fmla="+- -30013 0 0"/>
              <a:gd name="G2" fmla="+- 32000 0 0"/>
              <a:gd name="T0" fmla="*/ 32000 32000  1"/>
              <a:gd name="T1" fmla="*/ G0 G0  1"/>
              <a:gd name="T2" fmla="+- 0 T0 T1"/>
              <a:gd name="T3" fmla="sqrt T2"/>
              <a:gd name="G3" fmla="*/ 32000 T3 32000"/>
              <a:gd name="T4" fmla="*/ 32000 32000  1"/>
              <a:gd name="T5" fmla="*/ G1 G1  1"/>
              <a:gd name="T6" fmla="+- 0 T4 T5"/>
              <a:gd name="T7" fmla="sqrt T6"/>
              <a:gd name="G4" fmla="*/ 32000 T7 32000"/>
              <a:gd name="T8" fmla="*/ 32000 32000  1"/>
              <a:gd name="T9" fmla="*/ G2 G2  1"/>
              <a:gd name="T10" fmla="+- 0 T8 T9"/>
              <a:gd name="T11" fmla="sqrt T10"/>
              <a:gd name="G5" fmla="*/ 32000 T11 32000"/>
              <a:gd name="G6" fmla="+- 0 0 G3"/>
              <a:gd name="G7" fmla="+- 0 0 G4"/>
              <a:gd name="G8" fmla="+- 0 0 G5"/>
              <a:gd name="G9" fmla="+- 0 G4 G0"/>
              <a:gd name="G10" fmla="?: G9 G4 G0"/>
              <a:gd name="G11" fmla="?: G9 G1 G6"/>
              <a:gd name="G12" fmla="+- 0 G5 G0"/>
              <a:gd name="G13" fmla="?: G12 G5 G0"/>
              <a:gd name="G14" fmla="?: G12 G2 G3"/>
              <a:gd name="G15" fmla="+- G11 0 1"/>
              <a:gd name="G16" fmla="+- G14 1 0"/>
              <a:gd name="G17" fmla="+- 0 G14 G3"/>
              <a:gd name="G18" fmla="?: G17 G8 G13"/>
              <a:gd name="G19" fmla="?: G17 G0 G13"/>
              <a:gd name="G20" fmla="?: G17 G3 G16"/>
              <a:gd name="G21" fmla="+- 0 G6 G11"/>
              <a:gd name="G22" fmla="?: G21 G7 G10"/>
              <a:gd name="G23" fmla="?: G21 G0 G10"/>
              <a:gd name="G24" fmla="?: G21 G6 G15"/>
              <a:gd name="G25" fmla="min G10 G13"/>
              <a:gd name="G26" fmla="max G8 G7"/>
              <a:gd name="G27" fmla="max G26 G0"/>
              <a:gd name="T12" fmla="+- 0 G27 -32000"/>
              <a:gd name="T13" fmla="*/ T12 w 64000"/>
              <a:gd name="T14" fmla="+- 0 G11 -32000"/>
              <a:gd name="T15" fmla="*/ G11 h 64000"/>
              <a:gd name="T16" fmla="+- 0 G25 -32000"/>
              <a:gd name="T17" fmla="*/ T16 w 64000"/>
              <a:gd name="T18" fmla="+- 0 G14 -32000"/>
              <a:gd name="T19" fmla="*/ G14 h 64000"/>
            </a:gdLst>
            <a:ahLst/>
            <a:cxnLst>
              <a:cxn ang="0">
                <a:pos x="50994" y="6246"/>
              </a:cxn>
              <a:cxn ang="0">
                <a:pos x="64000" y="32000"/>
              </a:cxn>
              <a:cxn ang="0">
                <a:pos x="50994" y="57753"/>
              </a:cxn>
              <a:cxn ang="0">
                <a:pos x="50994" y="57753"/>
              </a:cxn>
              <a:cxn ang="0">
                <a:pos x="50993" y="57753"/>
              </a:cxn>
              <a:cxn ang="0">
                <a:pos x="50994" y="57754"/>
              </a:cxn>
              <a:cxn ang="0">
                <a:pos x="50994" y="6246"/>
              </a:cxn>
              <a:cxn ang="0">
                <a:pos x="50993" y="6246"/>
              </a:cxn>
              <a:cxn ang="0">
                <a:pos x="50994" y="6246"/>
              </a:cxn>
            </a:cxnLst>
            <a:rect l="T13" t="T15" r="T17" b="T19"/>
            <a:pathLst>
              <a:path w="64000" h="64000">
                <a:moveTo>
                  <a:pt x="50994" y="6246"/>
                </a:moveTo>
                <a:cubicBezTo>
                  <a:pt x="59172" y="12279"/>
                  <a:pt x="64000" y="21837"/>
                  <a:pt x="64000" y="32000"/>
                </a:cubicBezTo>
                <a:cubicBezTo>
                  <a:pt x="64000" y="42162"/>
                  <a:pt x="59172" y="51720"/>
                  <a:pt x="50994" y="57753"/>
                </a:cubicBezTo>
                <a:cubicBezTo>
                  <a:pt x="50993" y="57753"/>
                  <a:pt x="50993" y="57753"/>
                  <a:pt x="50993" y="57753"/>
                </a:cubicBezTo>
                <a:lnTo>
                  <a:pt x="50994" y="57754"/>
                </a:lnTo>
                <a:lnTo>
                  <a:pt x="50994" y="6246"/>
                </a:lnTo>
                <a:lnTo>
                  <a:pt x="50993" y="6246"/>
                </a:lnTo>
                <a:cubicBezTo>
                  <a:pt x="50993" y="6246"/>
                  <a:pt x="50993" y="6246"/>
                  <a:pt x="50994" y="6246"/>
                </a:cubicBezTo>
                <a:close/>
              </a:path>
            </a:pathLst>
          </a:custGeom>
          <a:solidFill>
            <a:srgbClr val="00008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defRPr/>
            </a:pPr>
            <a:endParaRPr lang="en-US">
              <a:latin typeface="Arial" pitchFamily="-1" charset="0"/>
            </a:endParaRPr>
          </a:p>
        </p:txBody>
      </p:sp>
      <p:sp>
        <p:nvSpPr>
          <p:cNvPr id="11" name="Text Box 14"/>
          <p:cNvSpPr txBox="1">
            <a:spLocks noChangeArrowheads="1"/>
          </p:cNvSpPr>
          <p:nvPr userDrawn="1"/>
        </p:nvSpPr>
        <p:spPr bwMode="auto">
          <a:xfrm>
            <a:off x="6934200" y="6604000"/>
            <a:ext cx="2209800" cy="254000"/>
          </a:xfrm>
          <a:prstGeom prst="rect">
            <a:avLst/>
          </a:prstGeom>
          <a:solidFill>
            <a:srgbClr val="CCCCFF"/>
          </a:solidFill>
          <a:ln w="9525">
            <a:solidFill>
              <a:srgbClr val="00007D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defRPr/>
            </a:pPr>
            <a:r>
              <a:rPr lang="en-US" sz="1000" b="1">
                <a:solidFill>
                  <a:srgbClr val="00007D"/>
                </a:solidFill>
                <a:latin typeface="Arial" pitchFamily="-1" charset="0"/>
              </a:rPr>
              <a:t>A Small Dose of Ethics – 04/27/10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43038" y="985838"/>
            <a:ext cx="7239000" cy="144462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3427413"/>
            <a:ext cx="7239000" cy="1752600"/>
          </a:xfrm>
        </p:spPr>
        <p:txBody>
          <a:bodyPr/>
          <a:lstStyle>
            <a:lvl1pPr marL="0" indent="0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Rectangle 8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9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0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FF7DA07-304B-5B41-9742-D70B7B77EF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6413" y="152400"/>
            <a:ext cx="1827212" cy="5789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0013" y="152400"/>
            <a:ext cx="5334000" cy="57896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222625" y="304800"/>
            <a:ext cx="11909425" cy="4724400"/>
            <a:chOff x="-2030" y="192"/>
            <a:chExt cx="7502" cy="2976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G0" fmla="+- 12083 0 0"/>
                <a:gd name="G1" fmla="+- -3200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44083" y="2368"/>
                </a:cxn>
                <a:cxn ang="0">
                  <a:pos x="64000" y="32000"/>
                </a:cxn>
                <a:cxn ang="0">
                  <a:pos x="44083" y="61631"/>
                </a:cxn>
                <a:cxn ang="0">
                  <a:pos x="44083" y="61631"/>
                </a:cxn>
                <a:cxn ang="0">
                  <a:pos x="44082" y="61631"/>
                </a:cxn>
                <a:cxn ang="0">
                  <a:pos x="44083" y="61632"/>
                </a:cxn>
                <a:cxn ang="0">
                  <a:pos x="44083" y="2368"/>
                </a:cxn>
                <a:cxn ang="0">
                  <a:pos x="44082" y="2368"/>
                </a:cxn>
                <a:cxn ang="0">
                  <a:pos x="44083" y="2368"/>
                </a:cxn>
              </a:cxnLst>
              <a:rect l="T13" t="T15" r="T17" b="T19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>
                <a:defRPr/>
              </a:pPr>
              <a:endParaRPr lang="en-US" sz="2400">
                <a:latin typeface="Times New Roman" pitchFamily="-1" charset="0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G0" fmla="+- 18994 0 0"/>
                <a:gd name="G1" fmla="+- -30013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994" y="6246"/>
                </a:cxn>
                <a:cxn ang="0">
                  <a:pos x="64000" y="32000"/>
                </a:cxn>
                <a:cxn ang="0">
                  <a:pos x="50994" y="57753"/>
                </a:cxn>
                <a:cxn ang="0">
                  <a:pos x="50994" y="57753"/>
                </a:cxn>
                <a:cxn ang="0">
                  <a:pos x="50993" y="57753"/>
                </a:cxn>
                <a:cxn ang="0">
                  <a:pos x="50994" y="57754"/>
                </a:cxn>
                <a:cxn ang="0">
                  <a:pos x="50994" y="6246"/>
                </a:cxn>
                <a:cxn ang="0">
                  <a:pos x="50993" y="6246"/>
                </a:cxn>
                <a:cxn ang="0">
                  <a:pos x="50994" y="6246"/>
                </a:cxn>
              </a:cxnLst>
              <a:rect l="T13" t="T15" r="T17" b="T19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>
                <a:defRPr/>
              </a:pPr>
              <a:endParaRPr lang="en-US">
                <a:latin typeface="Arial" pitchFamily="-1" charset="0"/>
              </a:endParaRPr>
            </a:p>
          </p:txBody>
        </p:sp>
      </p:grp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1470025" y="1143000"/>
            <a:ext cx="7239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9" name="AutoShape 12"/>
          <p:cNvSpPr>
            <a:spLocks noChangeArrowheads="1"/>
          </p:cNvSpPr>
          <p:nvPr userDrawn="1"/>
        </p:nvSpPr>
        <p:spPr bwMode="auto">
          <a:xfrm>
            <a:off x="-2514600" y="781050"/>
            <a:ext cx="3657600" cy="2419350"/>
          </a:xfrm>
          <a:custGeom>
            <a:avLst/>
            <a:gdLst>
              <a:gd name="G0" fmla="+- 12083 0 0"/>
              <a:gd name="G1" fmla="+- -32000 0 0"/>
              <a:gd name="G2" fmla="+- 32000 0 0"/>
              <a:gd name="T0" fmla="*/ 32000 32000  1"/>
              <a:gd name="T1" fmla="*/ G0 G0  1"/>
              <a:gd name="T2" fmla="+- 0 T0 T1"/>
              <a:gd name="T3" fmla="sqrt T2"/>
              <a:gd name="G3" fmla="*/ 32000 T3 32000"/>
              <a:gd name="T4" fmla="*/ 32000 32000  1"/>
              <a:gd name="T5" fmla="*/ G1 G1  1"/>
              <a:gd name="T6" fmla="+- 0 T4 T5"/>
              <a:gd name="T7" fmla="sqrt T6"/>
              <a:gd name="G4" fmla="*/ 32000 T7 32000"/>
              <a:gd name="T8" fmla="*/ 32000 32000  1"/>
              <a:gd name="T9" fmla="*/ G2 G2  1"/>
              <a:gd name="T10" fmla="+- 0 T8 T9"/>
              <a:gd name="T11" fmla="sqrt T10"/>
              <a:gd name="G5" fmla="*/ 32000 T11 32000"/>
              <a:gd name="G6" fmla="+- 0 0 G3"/>
              <a:gd name="G7" fmla="+- 0 0 G4"/>
              <a:gd name="G8" fmla="+- 0 0 G5"/>
              <a:gd name="G9" fmla="+- 0 G4 G0"/>
              <a:gd name="G10" fmla="?: G9 G4 G0"/>
              <a:gd name="G11" fmla="?: G9 G1 G6"/>
              <a:gd name="G12" fmla="+- 0 G5 G0"/>
              <a:gd name="G13" fmla="?: G12 G5 G0"/>
              <a:gd name="G14" fmla="?: G12 G2 G3"/>
              <a:gd name="G15" fmla="+- G11 0 1"/>
              <a:gd name="G16" fmla="+- G14 1 0"/>
              <a:gd name="G17" fmla="+- 0 G14 G3"/>
              <a:gd name="G18" fmla="?: G17 G8 G13"/>
              <a:gd name="G19" fmla="?: G17 G0 G13"/>
              <a:gd name="G20" fmla="?: G17 G3 G16"/>
              <a:gd name="G21" fmla="+- 0 G6 G11"/>
              <a:gd name="G22" fmla="?: G21 G7 G10"/>
              <a:gd name="G23" fmla="?: G21 G0 G10"/>
              <a:gd name="G24" fmla="?: G21 G6 G15"/>
              <a:gd name="G25" fmla="min G10 G13"/>
              <a:gd name="G26" fmla="max G8 G7"/>
              <a:gd name="G27" fmla="max G26 G0"/>
              <a:gd name="T12" fmla="+- 0 G27 -32000"/>
              <a:gd name="T13" fmla="*/ T12 w 64000"/>
              <a:gd name="T14" fmla="+- 0 G11 -32000"/>
              <a:gd name="T15" fmla="*/ G11 h 64000"/>
              <a:gd name="T16" fmla="+- 0 G25 -32000"/>
              <a:gd name="T17" fmla="*/ T16 w 64000"/>
              <a:gd name="T18" fmla="+- 0 G14 -32000"/>
              <a:gd name="T19" fmla="*/ G14 h 64000"/>
            </a:gdLst>
            <a:ahLst/>
            <a:cxnLst>
              <a:cxn ang="0">
                <a:pos x="44083" y="2368"/>
              </a:cxn>
              <a:cxn ang="0">
                <a:pos x="64000" y="32000"/>
              </a:cxn>
              <a:cxn ang="0">
                <a:pos x="44083" y="61631"/>
              </a:cxn>
              <a:cxn ang="0">
                <a:pos x="44083" y="61631"/>
              </a:cxn>
              <a:cxn ang="0">
                <a:pos x="44082" y="61631"/>
              </a:cxn>
              <a:cxn ang="0">
                <a:pos x="44083" y="61632"/>
              </a:cxn>
              <a:cxn ang="0">
                <a:pos x="44083" y="2368"/>
              </a:cxn>
              <a:cxn ang="0">
                <a:pos x="44082" y="2368"/>
              </a:cxn>
              <a:cxn ang="0">
                <a:pos x="44083" y="2368"/>
              </a:cxn>
            </a:cxnLst>
            <a:rect l="T13" t="T15" r="T17" b="T19"/>
            <a:pathLst>
              <a:path w="64000" h="64000">
                <a:moveTo>
                  <a:pt x="44083" y="2368"/>
                </a:moveTo>
                <a:cubicBezTo>
                  <a:pt x="56127" y="7280"/>
                  <a:pt x="64000" y="18993"/>
                  <a:pt x="64000" y="32000"/>
                </a:cubicBezTo>
                <a:cubicBezTo>
                  <a:pt x="64000" y="45006"/>
                  <a:pt x="56127" y="56719"/>
                  <a:pt x="44083" y="61631"/>
                </a:cubicBezTo>
                <a:cubicBezTo>
                  <a:pt x="44082" y="61631"/>
                  <a:pt x="44082" y="61631"/>
                  <a:pt x="44082" y="61631"/>
                </a:cubicBezTo>
                <a:lnTo>
                  <a:pt x="44083" y="61632"/>
                </a:lnTo>
                <a:lnTo>
                  <a:pt x="44083" y="2368"/>
                </a:lnTo>
                <a:lnTo>
                  <a:pt x="44082" y="2368"/>
                </a:lnTo>
                <a:cubicBezTo>
                  <a:pt x="44082" y="2368"/>
                  <a:pt x="44082" y="2368"/>
                  <a:pt x="44083" y="2368"/>
                </a:cubicBezTo>
                <a:close/>
              </a:path>
            </a:pathLst>
          </a:cu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defRPr/>
            </a:pPr>
            <a:endParaRPr lang="en-US" sz="2400">
              <a:latin typeface="Times New Roman" pitchFamily="-1" charset="0"/>
            </a:endParaRPr>
          </a:p>
        </p:txBody>
      </p:sp>
      <p:sp>
        <p:nvSpPr>
          <p:cNvPr id="10" name="AutoShape 13"/>
          <p:cNvSpPr>
            <a:spLocks noChangeArrowheads="1"/>
          </p:cNvSpPr>
          <p:nvPr userDrawn="1"/>
        </p:nvSpPr>
        <p:spPr bwMode="auto">
          <a:xfrm>
            <a:off x="-3200400" y="301625"/>
            <a:ext cx="4038600" cy="2670175"/>
          </a:xfrm>
          <a:custGeom>
            <a:avLst/>
            <a:gdLst>
              <a:gd name="G0" fmla="+- 18994 0 0"/>
              <a:gd name="G1" fmla="+- -30013 0 0"/>
              <a:gd name="G2" fmla="+- 32000 0 0"/>
              <a:gd name="T0" fmla="*/ 32000 32000  1"/>
              <a:gd name="T1" fmla="*/ G0 G0  1"/>
              <a:gd name="T2" fmla="+- 0 T0 T1"/>
              <a:gd name="T3" fmla="sqrt T2"/>
              <a:gd name="G3" fmla="*/ 32000 T3 32000"/>
              <a:gd name="T4" fmla="*/ 32000 32000  1"/>
              <a:gd name="T5" fmla="*/ G1 G1  1"/>
              <a:gd name="T6" fmla="+- 0 T4 T5"/>
              <a:gd name="T7" fmla="sqrt T6"/>
              <a:gd name="G4" fmla="*/ 32000 T7 32000"/>
              <a:gd name="T8" fmla="*/ 32000 32000  1"/>
              <a:gd name="T9" fmla="*/ G2 G2  1"/>
              <a:gd name="T10" fmla="+- 0 T8 T9"/>
              <a:gd name="T11" fmla="sqrt T10"/>
              <a:gd name="G5" fmla="*/ 32000 T11 32000"/>
              <a:gd name="G6" fmla="+- 0 0 G3"/>
              <a:gd name="G7" fmla="+- 0 0 G4"/>
              <a:gd name="G8" fmla="+- 0 0 G5"/>
              <a:gd name="G9" fmla="+- 0 G4 G0"/>
              <a:gd name="G10" fmla="?: G9 G4 G0"/>
              <a:gd name="G11" fmla="?: G9 G1 G6"/>
              <a:gd name="G12" fmla="+- 0 G5 G0"/>
              <a:gd name="G13" fmla="?: G12 G5 G0"/>
              <a:gd name="G14" fmla="?: G12 G2 G3"/>
              <a:gd name="G15" fmla="+- G11 0 1"/>
              <a:gd name="G16" fmla="+- G14 1 0"/>
              <a:gd name="G17" fmla="+- 0 G14 G3"/>
              <a:gd name="G18" fmla="?: G17 G8 G13"/>
              <a:gd name="G19" fmla="?: G17 G0 G13"/>
              <a:gd name="G20" fmla="?: G17 G3 G16"/>
              <a:gd name="G21" fmla="+- 0 G6 G11"/>
              <a:gd name="G22" fmla="?: G21 G7 G10"/>
              <a:gd name="G23" fmla="?: G21 G0 G10"/>
              <a:gd name="G24" fmla="?: G21 G6 G15"/>
              <a:gd name="G25" fmla="min G10 G13"/>
              <a:gd name="G26" fmla="max G8 G7"/>
              <a:gd name="G27" fmla="max G26 G0"/>
              <a:gd name="T12" fmla="+- 0 G27 -32000"/>
              <a:gd name="T13" fmla="*/ T12 w 64000"/>
              <a:gd name="T14" fmla="+- 0 G11 -32000"/>
              <a:gd name="T15" fmla="*/ G11 h 64000"/>
              <a:gd name="T16" fmla="+- 0 G25 -32000"/>
              <a:gd name="T17" fmla="*/ T16 w 64000"/>
              <a:gd name="T18" fmla="+- 0 G14 -32000"/>
              <a:gd name="T19" fmla="*/ G14 h 64000"/>
            </a:gdLst>
            <a:ahLst/>
            <a:cxnLst>
              <a:cxn ang="0">
                <a:pos x="50994" y="6246"/>
              </a:cxn>
              <a:cxn ang="0">
                <a:pos x="64000" y="32000"/>
              </a:cxn>
              <a:cxn ang="0">
                <a:pos x="50994" y="57753"/>
              </a:cxn>
              <a:cxn ang="0">
                <a:pos x="50994" y="57753"/>
              </a:cxn>
              <a:cxn ang="0">
                <a:pos x="50993" y="57753"/>
              </a:cxn>
              <a:cxn ang="0">
                <a:pos x="50994" y="57754"/>
              </a:cxn>
              <a:cxn ang="0">
                <a:pos x="50994" y="6246"/>
              </a:cxn>
              <a:cxn ang="0">
                <a:pos x="50993" y="6246"/>
              </a:cxn>
              <a:cxn ang="0">
                <a:pos x="50994" y="6246"/>
              </a:cxn>
            </a:cxnLst>
            <a:rect l="T13" t="T15" r="T17" b="T19"/>
            <a:pathLst>
              <a:path w="64000" h="64000">
                <a:moveTo>
                  <a:pt x="50994" y="6246"/>
                </a:moveTo>
                <a:cubicBezTo>
                  <a:pt x="59172" y="12279"/>
                  <a:pt x="64000" y="21837"/>
                  <a:pt x="64000" y="32000"/>
                </a:cubicBezTo>
                <a:cubicBezTo>
                  <a:pt x="64000" y="42162"/>
                  <a:pt x="59172" y="51720"/>
                  <a:pt x="50994" y="57753"/>
                </a:cubicBezTo>
                <a:cubicBezTo>
                  <a:pt x="50993" y="57753"/>
                  <a:pt x="50993" y="57753"/>
                  <a:pt x="50993" y="57753"/>
                </a:cubicBezTo>
                <a:lnTo>
                  <a:pt x="50994" y="57754"/>
                </a:lnTo>
                <a:lnTo>
                  <a:pt x="50994" y="6246"/>
                </a:lnTo>
                <a:lnTo>
                  <a:pt x="50993" y="6246"/>
                </a:lnTo>
                <a:cubicBezTo>
                  <a:pt x="50993" y="6246"/>
                  <a:pt x="50993" y="6246"/>
                  <a:pt x="50994" y="6246"/>
                </a:cubicBezTo>
                <a:close/>
              </a:path>
            </a:pathLst>
          </a:custGeom>
          <a:solidFill>
            <a:srgbClr val="00008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defRPr/>
            </a:pPr>
            <a:endParaRPr lang="en-US">
              <a:latin typeface="Arial" pitchFamily="-1" charset="0"/>
            </a:endParaRPr>
          </a:p>
        </p:txBody>
      </p:sp>
      <p:sp>
        <p:nvSpPr>
          <p:cNvPr id="11" name="Text Box 14"/>
          <p:cNvSpPr txBox="1">
            <a:spLocks noChangeArrowheads="1"/>
          </p:cNvSpPr>
          <p:nvPr userDrawn="1"/>
        </p:nvSpPr>
        <p:spPr bwMode="auto">
          <a:xfrm>
            <a:off x="6934200" y="6604000"/>
            <a:ext cx="2209800" cy="254000"/>
          </a:xfrm>
          <a:prstGeom prst="rect">
            <a:avLst/>
          </a:prstGeom>
          <a:solidFill>
            <a:srgbClr val="CCCCFF"/>
          </a:solidFill>
          <a:ln w="9525">
            <a:solidFill>
              <a:srgbClr val="00007D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defRPr/>
            </a:pPr>
            <a:r>
              <a:rPr lang="en-US" sz="1000" b="1">
                <a:solidFill>
                  <a:srgbClr val="00007D"/>
                </a:solidFill>
                <a:latin typeface="Arial" pitchFamily="-1" charset="0"/>
              </a:rPr>
              <a:t>A Small Dose of Ethics – 04/27/10</a:t>
            </a:r>
          </a:p>
        </p:txBody>
      </p:sp>
      <p:sp>
        <p:nvSpPr>
          <p:cNvPr id="19661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43038" y="985838"/>
            <a:ext cx="7239000" cy="144462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661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3427413"/>
            <a:ext cx="7239000" cy="1752600"/>
          </a:xfrm>
        </p:spPr>
        <p:txBody>
          <a:bodyPr/>
          <a:lstStyle>
            <a:lvl1pPr marL="0" indent="0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Rectangle 8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9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0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8FDCA07-B034-9847-A629-F183C145CB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6413" y="228600"/>
            <a:ext cx="1827212" cy="57134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0013" y="228600"/>
            <a:ext cx="5334000" cy="57134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222625" y="304800"/>
            <a:ext cx="11909425" cy="4724400"/>
            <a:chOff x="-2030" y="192"/>
            <a:chExt cx="7502" cy="2976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G0" fmla="+- 12083 0 0"/>
                <a:gd name="G1" fmla="+- -3200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44083" y="2368"/>
                </a:cxn>
                <a:cxn ang="0">
                  <a:pos x="64000" y="32000"/>
                </a:cxn>
                <a:cxn ang="0">
                  <a:pos x="44083" y="61631"/>
                </a:cxn>
                <a:cxn ang="0">
                  <a:pos x="44083" y="61631"/>
                </a:cxn>
                <a:cxn ang="0">
                  <a:pos x="44082" y="61631"/>
                </a:cxn>
                <a:cxn ang="0">
                  <a:pos x="44083" y="61632"/>
                </a:cxn>
                <a:cxn ang="0">
                  <a:pos x="44083" y="2368"/>
                </a:cxn>
                <a:cxn ang="0">
                  <a:pos x="44082" y="2368"/>
                </a:cxn>
                <a:cxn ang="0">
                  <a:pos x="44083" y="2368"/>
                </a:cxn>
              </a:cxnLst>
              <a:rect l="T13" t="T15" r="T17" b="T19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>
                <a:defRPr/>
              </a:pPr>
              <a:endParaRPr lang="en-US" sz="2400">
                <a:latin typeface="Times New Roman" pitchFamily="-1" charset="0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G0" fmla="+- 18994 0 0"/>
                <a:gd name="G1" fmla="+- -30013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994" y="6246"/>
                </a:cxn>
                <a:cxn ang="0">
                  <a:pos x="64000" y="32000"/>
                </a:cxn>
                <a:cxn ang="0">
                  <a:pos x="50994" y="57753"/>
                </a:cxn>
                <a:cxn ang="0">
                  <a:pos x="50994" y="57753"/>
                </a:cxn>
                <a:cxn ang="0">
                  <a:pos x="50993" y="57753"/>
                </a:cxn>
                <a:cxn ang="0">
                  <a:pos x="50994" y="57754"/>
                </a:cxn>
                <a:cxn ang="0">
                  <a:pos x="50994" y="6246"/>
                </a:cxn>
                <a:cxn ang="0">
                  <a:pos x="50993" y="6246"/>
                </a:cxn>
                <a:cxn ang="0">
                  <a:pos x="50994" y="6246"/>
                </a:cxn>
              </a:cxnLst>
              <a:rect l="T13" t="T15" r="T17" b="T19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>
                <a:defRPr/>
              </a:pPr>
              <a:endParaRPr lang="en-US">
                <a:latin typeface="Arial" pitchFamily="-1" charset="0"/>
              </a:endParaRPr>
            </a:p>
          </p:txBody>
        </p:sp>
      </p:grp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1470025" y="1143000"/>
            <a:ext cx="7239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9" name="AutoShape 12"/>
          <p:cNvSpPr>
            <a:spLocks noChangeArrowheads="1"/>
          </p:cNvSpPr>
          <p:nvPr userDrawn="1"/>
        </p:nvSpPr>
        <p:spPr bwMode="auto">
          <a:xfrm>
            <a:off x="-2514600" y="781050"/>
            <a:ext cx="3657600" cy="2419350"/>
          </a:xfrm>
          <a:custGeom>
            <a:avLst/>
            <a:gdLst>
              <a:gd name="G0" fmla="+- 12083 0 0"/>
              <a:gd name="G1" fmla="+- -32000 0 0"/>
              <a:gd name="G2" fmla="+- 32000 0 0"/>
              <a:gd name="T0" fmla="*/ 32000 32000  1"/>
              <a:gd name="T1" fmla="*/ G0 G0  1"/>
              <a:gd name="T2" fmla="+- 0 T0 T1"/>
              <a:gd name="T3" fmla="sqrt T2"/>
              <a:gd name="G3" fmla="*/ 32000 T3 32000"/>
              <a:gd name="T4" fmla="*/ 32000 32000  1"/>
              <a:gd name="T5" fmla="*/ G1 G1  1"/>
              <a:gd name="T6" fmla="+- 0 T4 T5"/>
              <a:gd name="T7" fmla="sqrt T6"/>
              <a:gd name="G4" fmla="*/ 32000 T7 32000"/>
              <a:gd name="T8" fmla="*/ 32000 32000  1"/>
              <a:gd name="T9" fmla="*/ G2 G2  1"/>
              <a:gd name="T10" fmla="+- 0 T8 T9"/>
              <a:gd name="T11" fmla="sqrt T10"/>
              <a:gd name="G5" fmla="*/ 32000 T11 32000"/>
              <a:gd name="G6" fmla="+- 0 0 G3"/>
              <a:gd name="G7" fmla="+- 0 0 G4"/>
              <a:gd name="G8" fmla="+- 0 0 G5"/>
              <a:gd name="G9" fmla="+- 0 G4 G0"/>
              <a:gd name="G10" fmla="?: G9 G4 G0"/>
              <a:gd name="G11" fmla="?: G9 G1 G6"/>
              <a:gd name="G12" fmla="+- 0 G5 G0"/>
              <a:gd name="G13" fmla="?: G12 G5 G0"/>
              <a:gd name="G14" fmla="?: G12 G2 G3"/>
              <a:gd name="G15" fmla="+- G11 0 1"/>
              <a:gd name="G16" fmla="+- G14 1 0"/>
              <a:gd name="G17" fmla="+- 0 G14 G3"/>
              <a:gd name="G18" fmla="?: G17 G8 G13"/>
              <a:gd name="G19" fmla="?: G17 G0 G13"/>
              <a:gd name="G20" fmla="?: G17 G3 G16"/>
              <a:gd name="G21" fmla="+- 0 G6 G11"/>
              <a:gd name="G22" fmla="?: G21 G7 G10"/>
              <a:gd name="G23" fmla="?: G21 G0 G10"/>
              <a:gd name="G24" fmla="?: G21 G6 G15"/>
              <a:gd name="G25" fmla="min G10 G13"/>
              <a:gd name="G26" fmla="max G8 G7"/>
              <a:gd name="G27" fmla="max G26 G0"/>
              <a:gd name="T12" fmla="+- 0 G27 -32000"/>
              <a:gd name="T13" fmla="*/ T12 w 64000"/>
              <a:gd name="T14" fmla="+- 0 G11 -32000"/>
              <a:gd name="T15" fmla="*/ G11 h 64000"/>
              <a:gd name="T16" fmla="+- 0 G25 -32000"/>
              <a:gd name="T17" fmla="*/ T16 w 64000"/>
              <a:gd name="T18" fmla="+- 0 G14 -32000"/>
              <a:gd name="T19" fmla="*/ G14 h 64000"/>
            </a:gdLst>
            <a:ahLst/>
            <a:cxnLst>
              <a:cxn ang="0">
                <a:pos x="44083" y="2368"/>
              </a:cxn>
              <a:cxn ang="0">
                <a:pos x="64000" y="32000"/>
              </a:cxn>
              <a:cxn ang="0">
                <a:pos x="44083" y="61631"/>
              </a:cxn>
              <a:cxn ang="0">
                <a:pos x="44083" y="61631"/>
              </a:cxn>
              <a:cxn ang="0">
                <a:pos x="44082" y="61631"/>
              </a:cxn>
              <a:cxn ang="0">
                <a:pos x="44083" y="61632"/>
              </a:cxn>
              <a:cxn ang="0">
                <a:pos x="44083" y="2368"/>
              </a:cxn>
              <a:cxn ang="0">
                <a:pos x="44082" y="2368"/>
              </a:cxn>
              <a:cxn ang="0">
                <a:pos x="44083" y="2368"/>
              </a:cxn>
            </a:cxnLst>
            <a:rect l="T13" t="T15" r="T17" b="T19"/>
            <a:pathLst>
              <a:path w="64000" h="64000">
                <a:moveTo>
                  <a:pt x="44083" y="2368"/>
                </a:moveTo>
                <a:cubicBezTo>
                  <a:pt x="56127" y="7280"/>
                  <a:pt x="64000" y="18993"/>
                  <a:pt x="64000" y="32000"/>
                </a:cubicBezTo>
                <a:cubicBezTo>
                  <a:pt x="64000" y="45006"/>
                  <a:pt x="56127" y="56719"/>
                  <a:pt x="44083" y="61631"/>
                </a:cubicBezTo>
                <a:cubicBezTo>
                  <a:pt x="44082" y="61631"/>
                  <a:pt x="44082" y="61631"/>
                  <a:pt x="44082" y="61631"/>
                </a:cubicBezTo>
                <a:lnTo>
                  <a:pt x="44083" y="61632"/>
                </a:lnTo>
                <a:lnTo>
                  <a:pt x="44083" y="2368"/>
                </a:lnTo>
                <a:lnTo>
                  <a:pt x="44082" y="2368"/>
                </a:lnTo>
                <a:cubicBezTo>
                  <a:pt x="44082" y="2368"/>
                  <a:pt x="44082" y="2368"/>
                  <a:pt x="44083" y="2368"/>
                </a:cubicBezTo>
                <a:close/>
              </a:path>
            </a:pathLst>
          </a:cu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defRPr/>
            </a:pPr>
            <a:endParaRPr lang="en-US" sz="2400">
              <a:latin typeface="Times New Roman" pitchFamily="-1" charset="0"/>
            </a:endParaRPr>
          </a:p>
        </p:txBody>
      </p:sp>
      <p:sp>
        <p:nvSpPr>
          <p:cNvPr id="10" name="AutoShape 13"/>
          <p:cNvSpPr>
            <a:spLocks noChangeArrowheads="1"/>
          </p:cNvSpPr>
          <p:nvPr userDrawn="1"/>
        </p:nvSpPr>
        <p:spPr bwMode="auto">
          <a:xfrm>
            <a:off x="-3200400" y="301625"/>
            <a:ext cx="4038600" cy="2670175"/>
          </a:xfrm>
          <a:custGeom>
            <a:avLst/>
            <a:gdLst>
              <a:gd name="G0" fmla="+- 18994 0 0"/>
              <a:gd name="G1" fmla="+- -30013 0 0"/>
              <a:gd name="G2" fmla="+- 32000 0 0"/>
              <a:gd name="T0" fmla="*/ 32000 32000  1"/>
              <a:gd name="T1" fmla="*/ G0 G0  1"/>
              <a:gd name="T2" fmla="+- 0 T0 T1"/>
              <a:gd name="T3" fmla="sqrt T2"/>
              <a:gd name="G3" fmla="*/ 32000 T3 32000"/>
              <a:gd name="T4" fmla="*/ 32000 32000  1"/>
              <a:gd name="T5" fmla="*/ G1 G1  1"/>
              <a:gd name="T6" fmla="+- 0 T4 T5"/>
              <a:gd name="T7" fmla="sqrt T6"/>
              <a:gd name="G4" fmla="*/ 32000 T7 32000"/>
              <a:gd name="T8" fmla="*/ 32000 32000  1"/>
              <a:gd name="T9" fmla="*/ G2 G2  1"/>
              <a:gd name="T10" fmla="+- 0 T8 T9"/>
              <a:gd name="T11" fmla="sqrt T10"/>
              <a:gd name="G5" fmla="*/ 32000 T11 32000"/>
              <a:gd name="G6" fmla="+- 0 0 G3"/>
              <a:gd name="G7" fmla="+- 0 0 G4"/>
              <a:gd name="G8" fmla="+- 0 0 G5"/>
              <a:gd name="G9" fmla="+- 0 G4 G0"/>
              <a:gd name="G10" fmla="?: G9 G4 G0"/>
              <a:gd name="G11" fmla="?: G9 G1 G6"/>
              <a:gd name="G12" fmla="+- 0 G5 G0"/>
              <a:gd name="G13" fmla="?: G12 G5 G0"/>
              <a:gd name="G14" fmla="?: G12 G2 G3"/>
              <a:gd name="G15" fmla="+- G11 0 1"/>
              <a:gd name="G16" fmla="+- G14 1 0"/>
              <a:gd name="G17" fmla="+- 0 G14 G3"/>
              <a:gd name="G18" fmla="?: G17 G8 G13"/>
              <a:gd name="G19" fmla="?: G17 G0 G13"/>
              <a:gd name="G20" fmla="?: G17 G3 G16"/>
              <a:gd name="G21" fmla="+- 0 G6 G11"/>
              <a:gd name="G22" fmla="?: G21 G7 G10"/>
              <a:gd name="G23" fmla="?: G21 G0 G10"/>
              <a:gd name="G24" fmla="?: G21 G6 G15"/>
              <a:gd name="G25" fmla="min G10 G13"/>
              <a:gd name="G26" fmla="max G8 G7"/>
              <a:gd name="G27" fmla="max G26 G0"/>
              <a:gd name="T12" fmla="+- 0 G27 -32000"/>
              <a:gd name="T13" fmla="*/ T12 w 64000"/>
              <a:gd name="T14" fmla="+- 0 G11 -32000"/>
              <a:gd name="T15" fmla="*/ G11 h 64000"/>
              <a:gd name="T16" fmla="+- 0 G25 -32000"/>
              <a:gd name="T17" fmla="*/ T16 w 64000"/>
              <a:gd name="T18" fmla="+- 0 G14 -32000"/>
              <a:gd name="T19" fmla="*/ G14 h 64000"/>
            </a:gdLst>
            <a:ahLst/>
            <a:cxnLst>
              <a:cxn ang="0">
                <a:pos x="50994" y="6246"/>
              </a:cxn>
              <a:cxn ang="0">
                <a:pos x="64000" y="32000"/>
              </a:cxn>
              <a:cxn ang="0">
                <a:pos x="50994" y="57753"/>
              </a:cxn>
              <a:cxn ang="0">
                <a:pos x="50994" y="57753"/>
              </a:cxn>
              <a:cxn ang="0">
                <a:pos x="50993" y="57753"/>
              </a:cxn>
              <a:cxn ang="0">
                <a:pos x="50994" y="57754"/>
              </a:cxn>
              <a:cxn ang="0">
                <a:pos x="50994" y="6246"/>
              </a:cxn>
              <a:cxn ang="0">
                <a:pos x="50993" y="6246"/>
              </a:cxn>
              <a:cxn ang="0">
                <a:pos x="50994" y="6246"/>
              </a:cxn>
            </a:cxnLst>
            <a:rect l="T13" t="T15" r="T17" b="T19"/>
            <a:pathLst>
              <a:path w="64000" h="64000">
                <a:moveTo>
                  <a:pt x="50994" y="6246"/>
                </a:moveTo>
                <a:cubicBezTo>
                  <a:pt x="59172" y="12279"/>
                  <a:pt x="64000" y="21837"/>
                  <a:pt x="64000" y="32000"/>
                </a:cubicBezTo>
                <a:cubicBezTo>
                  <a:pt x="64000" y="42162"/>
                  <a:pt x="59172" y="51720"/>
                  <a:pt x="50994" y="57753"/>
                </a:cubicBezTo>
                <a:cubicBezTo>
                  <a:pt x="50993" y="57753"/>
                  <a:pt x="50993" y="57753"/>
                  <a:pt x="50993" y="57753"/>
                </a:cubicBezTo>
                <a:lnTo>
                  <a:pt x="50994" y="57754"/>
                </a:lnTo>
                <a:lnTo>
                  <a:pt x="50994" y="6246"/>
                </a:lnTo>
                <a:lnTo>
                  <a:pt x="50993" y="6246"/>
                </a:lnTo>
                <a:cubicBezTo>
                  <a:pt x="50993" y="6246"/>
                  <a:pt x="50993" y="6246"/>
                  <a:pt x="50994" y="6246"/>
                </a:cubicBezTo>
                <a:close/>
              </a:path>
            </a:pathLst>
          </a:custGeom>
          <a:solidFill>
            <a:srgbClr val="00008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defRPr/>
            </a:pPr>
            <a:endParaRPr lang="en-US">
              <a:latin typeface="Arial" pitchFamily="-1" charset="0"/>
            </a:endParaRPr>
          </a:p>
        </p:txBody>
      </p:sp>
      <p:sp>
        <p:nvSpPr>
          <p:cNvPr id="11" name="Text Box 14"/>
          <p:cNvSpPr txBox="1">
            <a:spLocks noChangeArrowheads="1"/>
          </p:cNvSpPr>
          <p:nvPr userDrawn="1"/>
        </p:nvSpPr>
        <p:spPr bwMode="auto">
          <a:xfrm>
            <a:off x="6934200" y="6604000"/>
            <a:ext cx="2209800" cy="254000"/>
          </a:xfrm>
          <a:prstGeom prst="rect">
            <a:avLst/>
          </a:prstGeom>
          <a:solidFill>
            <a:srgbClr val="CCCCFF"/>
          </a:solidFill>
          <a:ln w="9525">
            <a:solidFill>
              <a:srgbClr val="00007D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defRPr/>
            </a:pPr>
            <a:r>
              <a:rPr lang="en-US" sz="1000" b="1">
                <a:solidFill>
                  <a:srgbClr val="00007D"/>
                </a:solidFill>
                <a:latin typeface="Arial" pitchFamily="-1" charset="0"/>
              </a:rPr>
              <a:t>A Small Dose of Ethics – 04/27/10</a:t>
            </a:r>
          </a:p>
        </p:txBody>
      </p:sp>
      <p:sp>
        <p:nvSpPr>
          <p:cNvPr id="22426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43038" y="985838"/>
            <a:ext cx="7239000" cy="144462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426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3427413"/>
            <a:ext cx="7239000" cy="1752600"/>
          </a:xfrm>
        </p:spPr>
        <p:txBody>
          <a:bodyPr/>
          <a:lstStyle>
            <a:lvl1pPr marL="0" indent="0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Rectangle 8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9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0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1198187-0468-C641-B1BC-EE486A4B6C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6413" y="228600"/>
            <a:ext cx="1827212" cy="57134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0013" y="228600"/>
            <a:ext cx="5334000" cy="57134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6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2.xml"/><Relationship Id="rId8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7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57.xml"/><Relationship Id="rId2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9.xml"/><Relationship Id="rId4" Type="http://schemas.openxmlformats.org/officeDocument/2006/relationships/slideLayout" Target="../slideLayouts/slideLayout60.xml"/><Relationship Id="rId5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3.xml"/><Relationship Id="rId8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8.xml"/><Relationship Id="rId12" Type="http://schemas.openxmlformats.org/officeDocument/2006/relationships/theme" Target="../theme/theme7.xml"/><Relationship Id="rId1" Type="http://schemas.openxmlformats.org/officeDocument/2006/relationships/slideLayout" Target="../slideLayouts/slideLayout68.xml"/><Relationship Id="rId2" Type="http://schemas.openxmlformats.org/officeDocument/2006/relationships/slideLayout" Target="../slideLayouts/slideLayout69.xml"/><Relationship Id="rId3" Type="http://schemas.openxmlformats.org/officeDocument/2006/relationships/slideLayout" Target="../slideLayouts/slideLayout70.xml"/><Relationship Id="rId4" Type="http://schemas.openxmlformats.org/officeDocument/2006/relationships/slideLayout" Target="../slideLayouts/slideLayout71.xml"/><Relationship Id="rId5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4.xml"/><Relationship Id="rId8" Type="http://schemas.openxmlformats.org/officeDocument/2006/relationships/slideLayout" Target="../slideLayouts/slideLayout75.xml"/><Relationship Id="rId9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AutoShape 3"/>
          <p:cNvSpPr>
            <a:spLocks noChangeArrowheads="1"/>
          </p:cNvSpPr>
          <p:nvPr/>
        </p:nvSpPr>
        <p:spPr bwMode="auto">
          <a:xfrm>
            <a:off x="-3238500" y="685800"/>
            <a:ext cx="4114800" cy="3124200"/>
          </a:xfrm>
          <a:custGeom>
            <a:avLst/>
            <a:gdLst>
              <a:gd name="G0" fmla="+- 18296 0 0"/>
              <a:gd name="G1" fmla="+- -30880 0 0"/>
              <a:gd name="G2" fmla="+- 31512 0 0"/>
              <a:gd name="T0" fmla="*/ 32000 32000  1"/>
              <a:gd name="T1" fmla="*/ G0 G0  1"/>
              <a:gd name="T2" fmla="+- 0 T0 T1"/>
              <a:gd name="T3" fmla="sqrt T2"/>
              <a:gd name="G3" fmla="*/ 32000 T3 32000"/>
              <a:gd name="T4" fmla="*/ 32000 32000  1"/>
              <a:gd name="T5" fmla="*/ G1 G1  1"/>
              <a:gd name="T6" fmla="+- 0 T4 T5"/>
              <a:gd name="T7" fmla="sqrt T6"/>
              <a:gd name="G4" fmla="*/ 32000 T7 32000"/>
              <a:gd name="T8" fmla="*/ 32000 32000  1"/>
              <a:gd name="T9" fmla="*/ G2 G2  1"/>
              <a:gd name="T10" fmla="+- 0 T8 T9"/>
              <a:gd name="T11" fmla="sqrt T10"/>
              <a:gd name="G5" fmla="*/ 32000 T11 32000"/>
              <a:gd name="G6" fmla="+- 0 0 G3"/>
              <a:gd name="G7" fmla="+- 0 0 G4"/>
              <a:gd name="G8" fmla="+- 0 0 G5"/>
              <a:gd name="G9" fmla="+- 0 G4 G0"/>
              <a:gd name="G10" fmla="?: G9 G4 G0"/>
              <a:gd name="G11" fmla="?: G9 G1 G6"/>
              <a:gd name="G12" fmla="+- 0 G5 G0"/>
              <a:gd name="G13" fmla="?: G12 G5 G0"/>
              <a:gd name="G14" fmla="?: G12 G2 G3"/>
              <a:gd name="G15" fmla="+- G11 0 1"/>
              <a:gd name="G16" fmla="+- G14 1 0"/>
              <a:gd name="G17" fmla="+- 0 G14 G3"/>
              <a:gd name="G18" fmla="?: G17 G8 G13"/>
              <a:gd name="G19" fmla="?: G17 G0 G13"/>
              <a:gd name="G20" fmla="?: G17 G3 G16"/>
              <a:gd name="G21" fmla="+- 0 G6 G11"/>
              <a:gd name="G22" fmla="?: G21 G7 G10"/>
              <a:gd name="G23" fmla="?: G21 G0 G10"/>
              <a:gd name="G24" fmla="?: G21 G6 G15"/>
              <a:gd name="G25" fmla="min G10 G13"/>
              <a:gd name="G26" fmla="max G8 G7"/>
              <a:gd name="G27" fmla="max G26 G0"/>
              <a:gd name="T12" fmla="+- 0 G27 -32000"/>
              <a:gd name="T13" fmla="*/ T12 w 64000"/>
              <a:gd name="T14" fmla="+- 0 G11 -32000"/>
              <a:gd name="T15" fmla="*/ G11 h 64000"/>
              <a:gd name="T16" fmla="+- 0 G25 -32000"/>
              <a:gd name="T17" fmla="*/ T16 w 64000"/>
              <a:gd name="T18" fmla="+- 0 G14 -32000"/>
              <a:gd name="T19" fmla="*/ G14 h 64000"/>
            </a:gdLst>
            <a:ahLst/>
            <a:cxnLst>
              <a:cxn ang="0">
                <a:pos x="50296" y="5746"/>
              </a:cxn>
              <a:cxn ang="0">
                <a:pos x="64000" y="32000"/>
              </a:cxn>
              <a:cxn ang="0">
                <a:pos x="50296" y="58253"/>
              </a:cxn>
              <a:cxn ang="0">
                <a:pos x="50296" y="58253"/>
              </a:cxn>
              <a:cxn ang="0">
                <a:pos x="50295" y="58253"/>
              </a:cxn>
              <a:cxn ang="0">
                <a:pos x="50296" y="58254"/>
              </a:cxn>
              <a:cxn ang="0">
                <a:pos x="50296" y="5746"/>
              </a:cxn>
              <a:cxn ang="0">
                <a:pos x="50295" y="5746"/>
              </a:cxn>
              <a:cxn ang="0">
                <a:pos x="50296" y="5746"/>
              </a:cxn>
            </a:cxnLst>
            <a:rect l="T13" t="T15" r="T17" b="T19"/>
            <a:pathLst>
              <a:path w="64000" h="64000">
                <a:moveTo>
                  <a:pt x="50296" y="5746"/>
                </a:moveTo>
                <a:cubicBezTo>
                  <a:pt x="58882" y="11730"/>
                  <a:pt x="64000" y="21534"/>
                  <a:pt x="64000" y="32000"/>
                </a:cubicBezTo>
                <a:cubicBezTo>
                  <a:pt x="64000" y="42465"/>
                  <a:pt x="58882" y="52269"/>
                  <a:pt x="50296" y="58253"/>
                </a:cubicBezTo>
                <a:cubicBezTo>
                  <a:pt x="50296" y="58253"/>
                  <a:pt x="50296" y="58253"/>
                  <a:pt x="50295" y="58253"/>
                </a:cubicBezTo>
                <a:lnTo>
                  <a:pt x="50296" y="58254"/>
                </a:lnTo>
                <a:lnTo>
                  <a:pt x="50296" y="5746"/>
                </a:lnTo>
                <a:lnTo>
                  <a:pt x="50295" y="5746"/>
                </a:lnTo>
                <a:cubicBezTo>
                  <a:pt x="50296" y="5746"/>
                  <a:pt x="50296" y="5746"/>
                  <a:pt x="50296" y="5746"/>
                </a:cubicBezTo>
                <a:close/>
              </a:path>
            </a:pathLst>
          </a:custGeom>
          <a:solidFill>
            <a:srgbClr val="6699FF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defRPr/>
            </a:pPr>
            <a:endParaRPr lang="en-US" sz="2400">
              <a:latin typeface="Times New Roman" pitchFamily="-1" charset="0"/>
            </a:endParaRPr>
          </a:p>
        </p:txBody>
      </p:sp>
      <p:sp>
        <p:nvSpPr>
          <p:cNvPr id="4100" name="AutoShape 4"/>
          <p:cNvSpPr>
            <a:spLocks noChangeArrowheads="1"/>
          </p:cNvSpPr>
          <p:nvPr/>
        </p:nvSpPr>
        <p:spPr bwMode="auto">
          <a:xfrm>
            <a:off x="-2425700" y="0"/>
            <a:ext cx="3094038" cy="3154363"/>
          </a:xfrm>
          <a:custGeom>
            <a:avLst/>
            <a:gdLst>
              <a:gd name="G0" fmla="+- 18077 0 0"/>
              <a:gd name="G1" fmla="+- -30880 0 0"/>
              <a:gd name="G2" fmla="+- 32000 0 0"/>
              <a:gd name="T0" fmla="*/ 32000 32000  1"/>
              <a:gd name="T1" fmla="*/ G0 G0  1"/>
              <a:gd name="T2" fmla="+- 0 T0 T1"/>
              <a:gd name="T3" fmla="sqrt T2"/>
              <a:gd name="G3" fmla="*/ 32000 T3 32000"/>
              <a:gd name="T4" fmla="*/ 32000 32000  1"/>
              <a:gd name="T5" fmla="*/ G1 G1  1"/>
              <a:gd name="T6" fmla="+- 0 T4 T5"/>
              <a:gd name="T7" fmla="sqrt T6"/>
              <a:gd name="G4" fmla="*/ 32000 T7 32000"/>
              <a:gd name="T8" fmla="*/ 32000 32000  1"/>
              <a:gd name="T9" fmla="*/ G2 G2  1"/>
              <a:gd name="T10" fmla="+- 0 T8 T9"/>
              <a:gd name="T11" fmla="sqrt T10"/>
              <a:gd name="G5" fmla="*/ 32000 T11 32000"/>
              <a:gd name="G6" fmla="+- 0 0 G3"/>
              <a:gd name="G7" fmla="+- 0 0 G4"/>
              <a:gd name="G8" fmla="+- 0 0 G5"/>
              <a:gd name="G9" fmla="+- 0 G4 G0"/>
              <a:gd name="G10" fmla="?: G9 G4 G0"/>
              <a:gd name="G11" fmla="?: G9 G1 G6"/>
              <a:gd name="G12" fmla="+- 0 G5 G0"/>
              <a:gd name="G13" fmla="?: G12 G5 G0"/>
              <a:gd name="G14" fmla="?: G12 G2 G3"/>
              <a:gd name="G15" fmla="+- G11 0 1"/>
              <a:gd name="G16" fmla="+- G14 1 0"/>
              <a:gd name="G17" fmla="+- 0 G14 G3"/>
              <a:gd name="G18" fmla="?: G17 G8 G13"/>
              <a:gd name="G19" fmla="?: G17 G0 G13"/>
              <a:gd name="G20" fmla="?: G17 G3 G16"/>
              <a:gd name="G21" fmla="+- 0 G6 G11"/>
              <a:gd name="G22" fmla="?: G21 G7 G10"/>
              <a:gd name="G23" fmla="?: G21 G0 G10"/>
              <a:gd name="G24" fmla="?: G21 G6 G15"/>
              <a:gd name="G25" fmla="min G10 G13"/>
              <a:gd name="G26" fmla="max G8 G7"/>
              <a:gd name="G27" fmla="max G26 G0"/>
              <a:gd name="T12" fmla="+- 0 G27 -32000"/>
              <a:gd name="T13" fmla="*/ T12 w 64000"/>
              <a:gd name="T14" fmla="+- 0 G11 -32000"/>
              <a:gd name="T15" fmla="*/ G11 h 64000"/>
              <a:gd name="T16" fmla="+- 0 G25 -32000"/>
              <a:gd name="T17" fmla="*/ T16 w 64000"/>
              <a:gd name="T18" fmla="+- 0 G14 -32000"/>
              <a:gd name="T19" fmla="*/ G14 h 64000"/>
            </a:gdLst>
            <a:ahLst/>
            <a:cxnLst>
              <a:cxn ang="0">
                <a:pos x="50077" y="5595"/>
              </a:cxn>
              <a:cxn ang="0">
                <a:pos x="64000" y="32000"/>
              </a:cxn>
              <a:cxn ang="0">
                <a:pos x="50077" y="58404"/>
              </a:cxn>
              <a:cxn ang="0">
                <a:pos x="50077" y="58404"/>
              </a:cxn>
              <a:cxn ang="0">
                <a:pos x="50076" y="58404"/>
              </a:cxn>
              <a:cxn ang="0">
                <a:pos x="50077" y="58405"/>
              </a:cxn>
              <a:cxn ang="0">
                <a:pos x="50077" y="5595"/>
              </a:cxn>
              <a:cxn ang="0">
                <a:pos x="50076" y="5595"/>
              </a:cxn>
              <a:cxn ang="0">
                <a:pos x="50077" y="5595"/>
              </a:cxn>
            </a:cxnLst>
            <a:rect l="T13" t="T15" r="T17" b="T19"/>
            <a:pathLst>
              <a:path w="64000" h="64000">
                <a:moveTo>
                  <a:pt x="50077" y="5595"/>
                </a:moveTo>
                <a:cubicBezTo>
                  <a:pt x="58790" y="11560"/>
                  <a:pt x="64000" y="21440"/>
                  <a:pt x="64000" y="32000"/>
                </a:cubicBezTo>
                <a:cubicBezTo>
                  <a:pt x="64000" y="42559"/>
                  <a:pt x="58790" y="52439"/>
                  <a:pt x="50077" y="58404"/>
                </a:cubicBezTo>
                <a:cubicBezTo>
                  <a:pt x="50077" y="58404"/>
                  <a:pt x="50077" y="58404"/>
                  <a:pt x="50076" y="58404"/>
                </a:cubicBezTo>
                <a:lnTo>
                  <a:pt x="50077" y="58405"/>
                </a:lnTo>
                <a:lnTo>
                  <a:pt x="50077" y="5595"/>
                </a:lnTo>
                <a:lnTo>
                  <a:pt x="50076" y="5595"/>
                </a:lnTo>
                <a:cubicBezTo>
                  <a:pt x="50077" y="5595"/>
                  <a:pt x="50077" y="5595"/>
                  <a:pt x="50077" y="5595"/>
                </a:cubicBezTo>
                <a:close/>
              </a:path>
            </a:pathLst>
          </a:cu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defRPr/>
            </a:pPr>
            <a:endParaRPr lang="en-US">
              <a:latin typeface="Arial" pitchFamily="-1" charset="0"/>
            </a:endParaRPr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>
            <a:off x="1371600" y="838200"/>
            <a:ext cx="7315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029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152400"/>
            <a:ext cx="73136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test</a:t>
            </a:r>
          </a:p>
        </p:txBody>
      </p:sp>
      <p:sp>
        <p:nvSpPr>
          <p:cNvPr id="1030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09" name="Text Box 13"/>
          <p:cNvSpPr txBox="1">
            <a:spLocks noChangeArrowheads="1"/>
          </p:cNvSpPr>
          <p:nvPr userDrawn="1"/>
        </p:nvSpPr>
        <p:spPr bwMode="auto">
          <a:xfrm>
            <a:off x="6934200" y="6604000"/>
            <a:ext cx="2209800" cy="254000"/>
          </a:xfrm>
          <a:prstGeom prst="rect">
            <a:avLst/>
          </a:prstGeom>
          <a:solidFill>
            <a:srgbClr val="CCCCFF"/>
          </a:solidFill>
          <a:ln w="9525">
            <a:solidFill>
              <a:srgbClr val="00007D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defRPr/>
            </a:pPr>
            <a:r>
              <a:rPr lang="en-US" sz="1000" b="1" dirty="0">
                <a:solidFill>
                  <a:srgbClr val="00007D"/>
                </a:solidFill>
                <a:latin typeface="Arial" pitchFamily="-1" charset="0"/>
              </a:rPr>
              <a:t>A Small Dose of Ethics –</a:t>
            </a:r>
            <a:r>
              <a:rPr lang="en-US" sz="1000" b="1" dirty="0">
                <a:solidFill>
                  <a:srgbClr val="00007D"/>
                </a:solidFill>
                <a:latin typeface="Arial" pitchFamily="-1" charset="0"/>
              </a:rPr>
              <a:t> 12/22/11</a:t>
            </a:r>
            <a:endParaRPr lang="en-US" sz="1000" b="1" dirty="0">
              <a:solidFill>
                <a:srgbClr val="00007D"/>
              </a:solidFill>
              <a:latin typeface="Arial" pitchFamily="-1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FF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FF"/>
          </a:solidFill>
          <a:latin typeface="Arial" pitchFamily="-1" charset="0"/>
          <a:ea typeface="ＭＳ Ｐゴシック" pitchFamily="-1" charset="-128"/>
          <a:cs typeface="ＭＳ Ｐゴシック" pitchFamily="-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FF"/>
          </a:solidFill>
          <a:latin typeface="Arial" pitchFamily="-1" charset="0"/>
          <a:ea typeface="ＭＳ Ｐゴシック" pitchFamily="-1" charset="-128"/>
          <a:cs typeface="ＭＳ Ｐゴシック" pitchFamily="-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FF"/>
          </a:solidFill>
          <a:latin typeface="Arial" pitchFamily="-1" charset="0"/>
          <a:ea typeface="ＭＳ Ｐゴシック" pitchFamily="-1" charset="-128"/>
          <a:cs typeface="ＭＳ Ｐゴシック" pitchFamily="-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FF"/>
          </a:solidFill>
          <a:latin typeface="Arial" pitchFamily="-1" charset="0"/>
          <a:ea typeface="ＭＳ Ｐゴシック" pitchFamily="-1" charset="-128"/>
          <a:cs typeface="ＭＳ Ｐゴシック" pitchFamily="-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0000FF"/>
          </a:solidFill>
          <a:latin typeface="Arial" pitchFamily="-1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0000FF"/>
          </a:solidFill>
          <a:latin typeface="Arial" pitchFamily="-1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0000FF"/>
          </a:solidFill>
          <a:latin typeface="Arial" pitchFamily="-1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0000FF"/>
          </a:solidFill>
          <a:latin typeface="Arial" pitchFamily="-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-1" charset="2"/>
        <a:defRPr sz="2900" b="1">
          <a:solidFill>
            <a:srgbClr val="0000FF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-1" charset="2"/>
        <a:defRPr sz="2500">
          <a:solidFill>
            <a:schemeClr val="tx1"/>
          </a:solidFill>
          <a:latin typeface="+mn-lt"/>
          <a:ea typeface="ＭＳ Ｐゴシック" pitchFamily="-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-1" charset="2"/>
        <a:defRPr sz="2200">
          <a:solidFill>
            <a:schemeClr val="tx1"/>
          </a:solidFill>
          <a:latin typeface="+mn-lt"/>
          <a:ea typeface="ＭＳ Ｐゴシック" pitchFamily="-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-1" charset="2"/>
        <a:defRPr sz="1900">
          <a:solidFill>
            <a:schemeClr val="tx1"/>
          </a:solidFill>
          <a:latin typeface="+mn-lt"/>
          <a:ea typeface="ＭＳ Ｐゴシック" pitchFamily="-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-1" charset="2"/>
        <a:buChar char="¡"/>
        <a:defRPr sz="1900">
          <a:solidFill>
            <a:schemeClr val="tx1"/>
          </a:solidFill>
          <a:latin typeface="+mn-lt"/>
          <a:ea typeface="ＭＳ Ｐゴシック" pitchFamily="-1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-1" charset="2"/>
        <a:buChar char="¡"/>
        <a:defRPr sz="1900">
          <a:solidFill>
            <a:schemeClr val="tx1"/>
          </a:solidFill>
          <a:latin typeface="+mn-lt"/>
          <a:ea typeface="ＭＳ Ｐゴシック" pitchFamily="-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-1" charset="2"/>
        <a:buChar char="¡"/>
        <a:defRPr sz="1900">
          <a:solidFill>
            <a:schemeClr val="tx1"/>
          </a:solidFill>
          <a:latin typeface="+mn-lt"/>
          <a:ea typeface="ＭＳ Ｐゴシック" pitchFamily="-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-1" charset="2"/>
        <a:buChar char="¡"/>
        <a:defRPr sz="1900">
          <a:solidFill>
            <a:schemeClr val="tx1"/>
          </a:solidFill>
          <a:latin typeface="+mn-lt"/>
          <a:ea typeface="ＭＳ Ｐゴシック" pitchFamily="-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-1" charset="2"/>
        <a:buChar char="¡"/>
        <a:defRPr sz="1900">
          <a:solidFill>
            <a:schemeClr val="tx1"/>
          </a:solidFill>
          <a:latin typeface="+mn-lt"/>
          <a:ea typeface="ＭＳ Ｐゴシック" pitchFamily="-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AutoShape 3"/>
          <p:cNvSpPr>
            <a:spLocks noChangeArrowheads="1"/>
          </p:cNvSpPr>
          <p:nvPr/>
        </p:nvSpPr>
        <p:spPr bwMode="auto">
          <a:xfrm>
            <a:off x="-3238500" y="685800"/>
            <a:ext cx="4114800" cy="3124200"/>
          </a:xfrm>
          <a:custGeom>
            <a:avLst/>
            <a:gdLst>
              <a:gd name="G0" fmla="+- 18296 0 0"/>
              <a:gd name="G1" fmla="+- -30880 0 0"/>
              <a:gd name="G2" fmla="+- 31512 0 0"/>
              <a:gd name="T0" fmla="*/ 32000 32000  1"/>
              <a:gd name="T1" fmla="*/ G0 G0  1"/>
              <a:gd name="T2" fmla="+- 0 T0 T1"/>
              <a:gd name="T3" fmla="sqrt T2"/>
              <a:gd name="G3" fmla="*/ 32000 T3 32000"/>
              <a:gd name="T4" fmla="*/ 32000 32000  1"/>
              <a:gd name="T5" fmla="*/ G1 G1  1"/>
              <a:gd name="T6" fmla="+- 0 T4 T5"/>
              <a:gd name="T7" fmla="sqrt T6"/>
              <a:gd name="G4" fmla="*/ 32000 T7 32000"/>
              <a:gd name="T8" fmla="*/ 32000 32000  1"/>
              <a:gd name="T9" fmla="*/ G2 G2  1"/>
              <a:gd name="T10" fmla="+- 0 T8 T9"/>
              <a:gd name="T11" fmla="sqrt T10"/>
              <a:gd name="G5" fmla="*/ 32000 T11 32000"/>
              <a:gd name="G6" fmla="+- 0 0 G3"/>
              <a:gd name="G7" fmla="+- 0 0 G4"/>
              <a:gd name="G8" fmla="+- 0 0 G5"/>
              <a:gd name="G9" fmla="+- 0 G4 G0"/>
              <a:gd name="G10" fmla="?: G9 G4 G0"/>
              <a:gd name="G11" fmla="?: G9 G1 G6"/>
              <a:gd name="G12" fmla="+- 0 G5 G0"/>
              <a:gd name="G13" fmla="?: G12 G5 G0"/>
              <a:gd name="G14" fmla="?: G12 G2 G3"/>
              <a:gd name="G15" fmla="+- G11 0 1"/>
              <a:gd name="G16" fmla="+- G14 1 0"/>
              <a:gd name="G17" fmla="+- 0 G14 G3"/>
              <a:gd name="G18" fmla="?: G17 G8 G13"/>
              <a:gd name="G19" fmla="?: G17 G0 G13"/>
              <a:gd name="G20" fmla="?: G17 G3 G16"/>
              <a:gd name="G21" fmla="+- 0 G6 G11"/>
              <a:gd name="G22" fmla="?: G21 G7 G10"/>
              <a:gd name="G23" fmla="?: G21 G0 G10"/>
              <a:gd name="G24" fmla="?: G21 G6 G15"/>
              <a:gd name="G25" fmla="min G10 G13"/>
              <a:gd name="G26" fmla="max G8 G7"/>
              <a:gd name="G27" fmla="max G26 G0"/>
              <a:gd name="T12" fmla="+- 0 G27 -32000"/>
              <a:gd name="T13" fmla="*/ T12 w 64000"/>
              <a:gd name="T14" fmla="+- 0 G11 -32000"/>
              <a:gd name="T15" fmla="*/ G11 h 64000"/>
              <a:gd name="T16" fmla="+- 0 G25 -32000"/>
              <a:gd name="T17" fmla="*/ T16 w 64000"/>
              <a:gd name="T18" fmla="+- 0 G14 -32000"/>
              <a:gd name="T19" fmla="*/ G14 h 64000"/>
            </a:gdLst>
            <a:ahLst/>
            <a:cxnLst>
              <a:cxn ang="0">
                <a:pos x="50296" y="5746"/>
              </a:cxn>
              <a:cxn ang="0">
                <a:pos x="64000" y="32000"/>
              </a:cxn>
              <a:cxn ang="0">
                <a:pos x="50296" y="58253"/>
              </a:cxn>
              <a:cxn ang="0">
                <a:pos x="50296" y="58253"/>
              </a:cxn>
              <a:cxn ang="0">
                <a:pos x="50295" y="58253"/>
              </a:cxn>
              <a:cxn ang="0">
                <a:pos x="50296" y="58254"/>
              </a:cxn>
              <a:cxn ang="0">
                <a:pos x="50296" y="5746"/>
              </a:cxn>
              <a:cxn ang="0">
                <a:pos x="50295" y="5746"/>
              </a:cxn>
              <a:cxn ang="0">
                <a:pos x="50296" y="5746"/>
              </a:cxn>
            </a:cxnLst>
            <a:rect l="T13" t="T15" r="T17" b="T19"/>
            <a:pathLst>
              <a:path w="64000" h="64000">
                <a:moveTo>
                  <a:pt x="50296" y="5746"/>
                </a:moveTo>
                <a:cubicBezTo>
                  <a:pt x="58882" y="11730"/>
                  <a:pt x="64000" y="21534"/>
                  <a:pt x="64000" y="32000"/>
                </a:cubicBezTo>
                <a:cubicBezTo>
                  <a:pt x="64000" y="42465"/>
                  <a:pt x="58882" y="52269"/>
                  <a:pt x="50296" y="58253"/>
                </a:cubicBezTo>
                <a:cubicBezTo>
                  <a:pt x="50296" y="58253"/>
                  <a:pt x="50296" y="58253"/>
                  <a:pt x="50295" y="58253"/>
                </a:cubicBezTo>
                <a:lnTo>
                  <a:pt x="50296" y="58254"/>
                </a:lnTo>
                <a:lnTo>
                  <a:pt x="50296" y="5746"/>
                </a:lnTo>
                <a:lnTo>
                  <a:pt x="50295" y="5746"/>
                </a:lnTo>
                <a:cubicBezTo>
                  <a:pt x="50296" y="5746"/>
                  <a:pt x="50296" y="5746"/>
                  <a:pt x="50296" y="5746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defRPr/>
            </a:pPr>
            <a:endParaRPr lang="en-US" sz="2400">
              <a:latin typeface="Times New Roman" pitchFamily="-1" charset="0"/>
            </a:endParaRPr>
          </a:p>
        </p:txBody>
      </p:sp>
      <p:sp>
        <p:nvSpPr>
          <p:cNvPr id="19460" name="AutoShape 4"/>
          <p:cNvSpPr>
            <a:spLocks noChangeArrowheads="1"/>
          </p:cNvSpPr>
          <p:nvPr/>
        </p:nvSpPr>
        <p:spPr bwMode="auto">
          <a:xfrm>
            <a:off x="-2425700" y="0"/>
            <a:ext cx="3094038" cy="3154363"/>
          </a:xfrm>
          <a:custGeom>
            <a:avLst/>
            <a:gdLst>
              <a:gd name="G0" fmla="+- 18077 0 0"/>
              <a:gd name="G1" fmla="+- -30880 0 0"/>
              <a:gd name="G2" fmla="+- 32000 0 0"/>
              <a:gd name="T0" fmla="*/ 32000 32000  1"/>
              <a:gd name="T1" fmla="*/ G0 G0  1"/>
              <a:gd name="T2" fmla="+- 0 T0 T1"/>
              <a:gd name="T3" fmla="sqrt T2"/>
              <a:gd name="G3" fmla="*/ 32000 T3 32000"/>
              <a:gd name="T4" fmla="*/ 32000 32000  1"/>
              <a:gd name="T5" fmla="*/ G1 G1  1"/>
              <a:gd name="T6" fmla="+- 0 T4 T5"/>
              <a:gd name="T7" fmla="sqrt T6"/>
              <a:gd name="G4" fmla="*/ 32000 T7 32000"/>
              <a:gd name="T8" fmla="*/ 32000 32000  1"/>
              <a:gd name="T9" fmla="*/ G2 G2  1"/>
              <a:gd name="T10" fmla="+- 0 T8 T9"/>
              <a:gd name="T11" fmla="sqrt T10"/>
              <a:gd name="G5" fmla="*/ 32000 T11 32000"/>
              <a:gd name="G6" fmla="+- 0 0 G3"/>
              <a:gd name="G7" fmla="+- 0 0 G4"/>
              <a:gd name="G8" fmla="+- 0 0 G5"/>
              <a:gd name="G9" fmla="+- 0 G4 G0"/>
              <a:gd name="G10" fmla="?: G9 G4 G0"/>
              <a:gd name="G11" fmla="?: G9 G1 G6"/>
              <a:gd name="G12" fmla="+- 0 G5 G0"/>
              <a:gd name="G13" fmla="?: G12 G5 G0"/>
              <a:gd name="G14" fmla="?: G12 G2 G3"/>
              <a:gd name="G15" fmla="+- G11 0 1"/>
              <a:gd name="G16" fmla="+- G14 1 0"/>
              <a:gd name="G17" fmla="+- 0 G14 G3"/>
              <a:gd name="G18" fmla="?: G17 G8 G13"/>
              <a:gd name="G19" fmla="?: G17 G0 G13"/>
              <a:gd name="G20" fmla="?: G17 G3 G16"/>
              <a:gd name="G21" fmla="+- 0 G6 G11"/>
              <a:gd name="G22" fmla="?: G21 G7 G10"/>
              <a:gd name="G23" fmla="?: G21 G0 G10"/>
              <a:gd name="G24" fmla="?: G21 G6 G15"/>
              <a:gd name="G25" fmla="min G10 G13"/>
              <a:gd name="G26" fmla="max G8 G7"/>
              <a:gd name="G27" fmla="max G26 G0"/>
              <a:gd name="T12" fmla="+- 0 G27 -32000"/>
              <a:gd name="T13" fmla="*/ T12 w 64000"/>
              <a:gd name="T14" fmla="+- 0 G11 -32000"/>
              <a:gd name="T15" fmla="*/ G11 h 64000"/>
              <a:gd name="T16" fmla="+- 0 G25 -32000"/>
              <a:gd name="T17" fmla="*/ T16 w 64000"/>
              <a:gd name="T18" fmla="+- 0 G14 -32000"/>
              <a:gd name="T19" fmla="*/ G14 h 64000"/>
            </a:gdLst>
            <a:ahLst/>
            <a:cxnLst>
              <a:cxn ang="0">
                <a:pos x="50077" y="5595"/>
              </a:cxn>
              <a:cxn ang="0">
                <a:pos x="64000" y="32000"/>
              </a:cxn>
              <a:cxn ang="0">
                <a:pos x="50077" y="58404"/>
              </a:cxn>
              <a:cxn ang="0">
                <a:pos x="50077" y="58404"/>
              </a:cxn>
              <a:cxn ang="0">
                <a:pos x="50076" y="58404"/>
              </a:cxn>
              <a:cxn ang="0">
                <a:pos x="50077" y="58405"/>
              </a:cxn>
              <a:cxn ang="0">
                <a:pos x="50077" y="5595"/>
              </a:cxn>
              <a:cxn ang="0">
                <a:pos x="50076" y="5595"/>
              </a:cxn>
              <a:cxn ang="0">
                <a:pos x="50077" y="5595"/>
              </a:cxn>
            </a:cxnLst>
            <a:rect l="T13" t="T15" r="T17" b="T19"/>
            <a:pathLst>
              <a:path w="64000" h="64000">
                <a:moveTo>
                  <a:pt x="50077" y="5595"/>
                </a:moveTo>
                <a:cubicBezTo>
                  <a:pt x="58790" y="11560"/>
                  <a:pt x="64000" y="21440"/>
                  <a:pt x="64000" y="32000"/>
                </a:cubicBezTo>
                <a:cubicBezTo>
                  <a:pt x="64000" y="42559"/>
                  <a:pt x="58790" y="52439"/>
                  <a:pt x="50077" y="58404"/>
                </a:cubicBezTo>
                <a:cubicBezTo>
                  <a:pt x="50077" y="58404"/>
                  <a:pt x="50077" y="58404"/>
                  <a:pt x="50076" y="58404"/>
                </a:cubicBezTo>
                <a:lnTo>
                  <a:pt x="50077" y="58405"/>
                </a:lnTo>
                <a:lnTo>
                  <a:pt x="50077" y="5595"/>
                </a:lnTo>
                <a:lnTo>
                  <a:pt x="50076" y="5595"/>
                </a:lnTo>
                <a:cubicBezTo>
                  <a:pt x="50077" y="5595"/>
                  <a:pt x="50077" y="5595"/>
                  <a:pt x="50077" y="5595"/>
                </a:cubicBezTo>
                <a:close/>
              </a:path>
            </a:pathLst>
          </a:cu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defRPr/>
            </a:pPr>
            <a:endParaRPr lang="en-US">
              <a:latin typeface="Arial" pitchFamily="-1" charset="0"/>
            </a:endParaRPr>
          </a:p>
        </p:txBody>
      </p:sp>
      <p:sp>
        <p:nvSpPr>
          <p:cNvPr id="19461" name="Line 5"/>
          <p:cNvSpPr>
            <a:spLocks noChangeShapeType="1"/>
          </p:cNvSpPr>
          <p:nvPr/>
        </p:nvSpPr>
        <p:spPr bwMode="auto">
          <a:xfrm>
            <a:off x="1371600" y="838200"/>
            <a:ext cx="7315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331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152400"/>
            <a:ext cx="73136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test</a:t>
            </a:r>
          </a:p>
        </p:txBody>
      </p:sp>
      <p:sp>
        <p:nvSpPr>
          <p:cNvPr id="1331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46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D4D71C4-7D52-BE41-98E1-2E5C59DCE9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9467" name="Text Box 11"/>
          <p:cNvSpPr txBox="1">
            <a:spLocks noChangeArrowheads="1"/>
          </p:cNvSpPr>
          <p:nvPr userDrawn="1"/>
        </p:nvSpPr>
        <p:spPr bwMode="auto">
          <a:xfrm>
            <a:off x="6934200" y="6604000"/>
            <a:ext cx="2209800" cy="254000"/>
          </a:xfrm>
          <a:prstGeom prst="rect">
            <a:avLst/>
          </a:prstGeom>
          <a:solidFill>
            <a:srgbClr val="CCCCFF"/>
          </a:solidFill>
          <a:ln w="9525">
            <a:solidFill>
              <a:srgbClr val="00007D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defRPr/>
            </a:pPr>
            <a:r>
              <a:rPr lang="en-US" sz="1000" b="1">
                <a:solidFill>
                  <a:srgbClr val="00007D"/>
                </a:solidFill>
                <a:latin typeface="Arial" pitchFamily="-1" charset="0"/>
              </a:rPr>
              <a:t>A Small Dose of Ethics – 04/27/10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1" charset="0"/>
          <a:ea typeface="ＭＳ Ｐゴシック" pitchFamily="-1" charset="-128"/>
          <a:cs typeface="ＭＳ Ｐゴシック" pitchFamily="-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1" charset="0"/>
          <a:ea typeface="ＭＳ Ｐゴシック" pitchFamily="-1" charset="-128"/>
          <a:cs typeface="ＭＳ Ｐゴシック" pitchFamily="-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1" charset="0"/>
          <a:ea typeface="ＭＳ Ｐゴシック" pitchFamily="-1" charset="-128"/>
          <a:cs typeface="ＭＳ Ｐゴシック" pitchFamily="-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1" charset="0"/>
          <a:ea typeface="ＭＳ Ｐゴシック" pitchFamily="-1" charset="-128"/>
          <a:cs typeface="ＭＳ Ｐゴシック" pitchFamily="-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1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1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1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-1" charset="2"/>
        <a:buChar char="¡"/>
        <a:defRPr sz="2900">
          <a:solidFill>
            <a:schemeClr val="tx1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-1" charset="2"/>
        <a:buChar char="l"/>
        <a:defRPr sz="2500">
          <a:solidFill>
            <a:schemeClr val="tx1"/>
          </a:solidFill>
          <a:latin typeface="+mn-lt"/>
          <a:ea typeface="ＭＳ Ｐゴシック" pitchFamily="-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-1" charset="2"/>
        <a:buChar char="¡"/>
        <a:defRPr sz="2200">
          <a:solidFill>
            <a:schemeClr val="tx1"/>
          </a:solidFill>
          <a:latin typeface="+mn-lt"/>
          <a:ea typeface="ＭＳ Ｐゴシック" pitchFamily="-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-1" charset="2"/>
        <a:buChar char="l"/>
        <a:defRPr sz="1900">
          <a:solidFill>
            <a:schemeClr val="tx1"/>
          </a:solidFill>
          <a:latin typeface="+mn-lt"/>
          <a:ea typeface="ＭＳ Ｐゴシック" pitchFamily="-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-1" charset="2"/>
        <a:buChar char="¡"/>
        <a:defRPr sz="1900">
          <a:solidFill>
            <a:schemeClr val="tx1"/>
          </a:solidFill>
          <a:latin typeface="+mn-lt"/>
          <a:ea typeface="ＭＳ Ｐゴシック" pitchFamily="-1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-1" charset="2"/>
        <a:buChar char="¡"/>
        <a:defRPr sz="1900">
          <a:solidFill>
            <a:schemeClr val="tx1"/>
          </a:solidFill>
          <a:latin typeface="+mn-lt"/>
          <a:ea typeface="ＭＳ Ｐゴシック" pitchFamily="-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-1" charset="2"/>
        <a:buChar char="¡"/>
        <a:defRPr sz="1900">
          <a:solidFill>
            <a:schemeClr val="tx1"/>
          </a:solidFill>
          <a:latin typeface="+mn-lt"/>
          <a:ea typeface="ＭＳ Ｐゴシック" pitchFamily="-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-1" charset="2"/>
        <a:buChar char="¡"/>
        <a:defRPr sz="1900">
          <a:solidFill>
            <a:schemeClr val="tx1"/>
          </a:solidFill>
          <a:latin typeface="+mn-lt"/>
          <a:ea typeface="ＭＳ Ｐゴシック" pitchFamily="-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-1" charset="2"/>
        <a:buChar char="¡"/>
        <a:defRPr sz="1900">
          <a:solidFill>
            <a:schemeClr val="tx1"/>
          </a:solidFill>
          <a:latin typeface="+mn-lt"/>
          <a:ea typeface="ＭＳ Ｐゴシック" pitchFamily="-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AutoShape 3"/>
          <p:cNvSpPr>
            <a:spLocks noChangeArrowheads="1"/>
          </p:cNvSpPr>
          <p:nvPr/>
        </p:nvSpPr>
        <p:spPr bwMode="auto">
          <a:xfrm>
            <a:off x="-3238500" y="685800"/>
            <a:ext cx="4114800" cy="3124200"/>
          </a:xfrm>
          <a:custGeom>
            <a:avLst/>
            <a:gdLst>
              <a:gd name="G0" fmla="+- 18296 0 0"/>
              <a:gd name="G1" fmla="+- -30880 0 0"/>
              <a:gd name="G2" fmla="+- 31512 0 0"/>
              <a:gd name="T0" fmla="*/ 32000 32000  1"/>
              <a:gd name="T1" fmla="*/ G0 G0  1"/>
              <a:gd name="T2" fmla="+- 0 T0 T1"/>
              <a:gd name="T3" fmla="sqrt T2"/>
              <a:gd name="G3" fmla="*/ 32000 T3 32000"/>
              <a:gd name="T4" fmla="*/ 32000 32000  1"/>
              <a:gd name="T5" fmla="*/ G1 G1  1"/>
              <a:gd name="T6" fmla="+- 0 T4 T5"/>
              <a:gd name="T7" fmla="sqrt T6"/>
              <a:gd name="G4" fmla="*/ 32000 T7 32000"/>
              <a:gd name="T8" fmla="*/ 32000 32000  1"/>
              <a:gd name="T9" fmla="*/ G2 G2  1"/>
              <a:gd name="T10" fmla="+- 0 T8 T9"/>
              <a:gd name="T11" fmla="sqrt T10"/>
              <a:gd name="G5" fmla="*/ 32000 T11 32000"/>
              <a:gd name="G6" fmla="+- 0 0 G3"/>
              <a:gd name="G7" fmla="+- 0 0 G4"/>
              <a:gd name="G8" fmla="+- 0 0 G5"/>
              <a:gd name="G9" fmla="+- 0 G4 G0"/>
              <a:gd name="G10" fmla="?: G9 G4 G0"/>
              <a:gd name="G11" fmla="?: G9 G1 G6"/>
              <a:gd name="G12" fmla="+- 0 G5 G0"/>
              <a:gd name="G13" fmla="?: G12 G5 G0"/>
              <a:gd name="G14" fmla="?: G12 G2 G3"/>
              <a:gd name="G15" fmla="+- G11 0 1"/>
              <a:gd name="G16" fmla="+- G14 1 0"/>
              <a:gd name="G17" fmla="+- 0 G14 G3"/>
              <a:gd name="G18" fmla="?: G17 G8 G13"/>
              <a:gd name="G19" fmla="?: G17 G0 G13"/>
              <a:gd name="G20" fmla="?: G17 G3 G16"/>
              <a:gd name="G21" fmla="+- 0 G6 G11"/>
              <a:gd name="G22" fmla="?: G21 G7 G10"/>
              <a:gd name="G23" fmla="?: G21 G0 G10"/>
              <a:gd name="G24" fmla="?: G21 G6 G15"/>
              <a:gd name="G25" fmla="min G10 G13"/>
              <a:gd name="G26" fmla="max G8 G7"/>
              <a:gd name="G27" fmla="max G26 G0"/>
              <a:gd name="T12" fmla="+- 0 G27 -32000"/>
              <a:gd name="T13" fmla="*/ T12 w 64000"/>
              <a:gd name="T14" fmla="+- 0 G11 -32000"/>
              <a:gd name="T15" fmla="*/ G11 h 64000"/>
              <a:gd name="T16" fmla="+- 0 G25 -32000"/>
              <a:gd name="T17" fmla="*/ T16 w 64000"/>
              <a:gd name="T18" fmla="+- 0 G14 -32000"/>
              <a:gd name="T19" fmla="*/ G14 h 64000"/>
            </a:gdLst>
            <a:ahLst/>
            <a:cxnLst>
              <a:cxn ang="0">
                <a:pos x="50296" y="5746"/>
              </a:cxn>
              <a:cxn ang="0">
                <a:pos x="64000" y="32000"/>
              </a:cxn>
              <a:cxn ang="0">
                <a:pos x="50296" y="58253"/>
              </a:cxn>
              <a:cxn ang="0">
                <a:pos x="50296" y="58253"/>
              </a:cxn>
              <a:cxn ang="0">
                <a:pos x="50295" y="58253"/>
              </a:cxn>
              <a:cxn ang="0">
                <a:pos x="50296" y="58254"/>
              </a:cxn>
              <a:cxn ang="0">
                <a:pos x="50296" y="5746"/>
              </a:cxn>
              <a:cxn ang="0">
                <a:pos x="50295" y="5746"/>
              </a:cxn>
              <a:cxn ang="0">
                <a:pos x="50296" y="5746"/>
              </a:cxn>
            </a:cxnLst>
            <a:rect l="T13" t="T15" r="T17" b="T19"/>
            <a:pathLst>
              <a:path w="64000" h="64000">
                <a:moveTo>
                  <a:pt x="50296" y="5746"/>
                </a:moveTo>
                <a:cubicBezTo>
                  <a:pt x="58882" y="11730"/>
                  <a:pt x="64000" y="21534"/>
                  <a:pt x="64000" y="32000"/>
                </a:cubicBezTo>
                <a:cubicBezTo>
                  <a:pt x="64000" y="42465"/>
                  <a:pt x="58882" y="52269"/>
                  <a:pt x="50296" y="58253"/>
                </a:cubicBezTo>
                <a:cubicBezTo>
                  <a:pt x="50296" y="58253"/>
                  <a:pt x="50296" y="58253"/>
                  <a:pt x="50295" y="58253"/>
                </a:cubicBezTo>
                <a:lnTo>
                  <a:pt x="50296" y="58254"/>
                </a:lnTo>
                <a:lnTo>
                  <a:pt x="50296" y="5746"/>
                </a:lnTo>
                <a:lnTo>
                  <a:pt x="50295" y="5746"/>
                </a:lnTo>
                <a:cubicBezTo>
                  <a:pt x="50296" y="5746"/>
                  <a:pt x="50296" y="5746"/>
                  <a:pt x="50296" y="5746"/>
                </a:cubicBezTo>
                <a:close/>
              </a:path>
            </a:pathLst>
          </a:custGeom>
          <a:solidFill>
            <a:srgbClr val="D60093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defRPr/>
            </a:pPr>
            <a:endParaRPr lang="en-US" sz="2400">
              <a:latin typeface="Times New Roman" pitchFamily="-1" charset="0"/>
            </a:endParaRPr>
          </a:p>
        </p:txBody>
      </p:sp>
      <p:sp>
        <p:nvSpPr>
          <p:cNvPr id="50180" name="AutoShape 4"/>
          <p:cNvSpPr>
            <a:spLocks noChangeArrowheads="1"/>
          </p:cNvSpPr>
          <p:nvPr/>
        </p:nvSpPr>
        <p:spPr bwMode="auto">
          <a:xfrm>
            <a:off x="-2425700" y="0"/>
            <a:ext cx="3094038" cy="3154363"/>
          </a:xfrm>
          <a:custGeom>
            <a:avLst/>
            <a:gdLst>
              <a:gd name="G0" fmla="+- 18077 0 0"/>
              <a:gd name="G1" fmla="+- -30880 0 0"/>
              <a:gd name="G2" fmla="+- 32000 0 0"/>
              <a:gd name="T0" fmla="*/ 32000 32000  1"/>
              <a:gd name="T1" fmla="*/ G0 G0  1"/>
              <a:gd name="T2" fmla="+- 0 T0 T1"/>
              <a:gd name="T3" fmla="sqrt T2"/>
              <a:gd name="G3" fmla="*/ 32000 T3 32000"/>
              <a:gd name="T4" fmla="*/ 32000 32000  1"/>
              <a:gd name="T5" fmla="*/ G1 G1  1"/>
              <a:gd name="T6" fmla="+- 0 T4 T5"/>
              <a:gd name="T7" fmla="sqrt T6"/>
              <a:gd name="G4" fmla="*/ 32000 T7 32000"/>
              <a:gd name="T8" fmla="*/ 32000 32000  1"/>
              <a:gd name="T9" fmla="*/ G2 G2  1"/>
              <a:gd name="T10" fmla="+- 0 T8 T9"/>
              <a:gd name="T11" fmla="sqrt T10"/>
              <a:gd name="G5" fmla="*/ 32000 T11 32000"/>
              <a:gd name="G6" fmla="+- 0 0 G3"/>
              <a:gd name="G7" fmla="+- 0 0 G4"/>
              <a:gd name="G8" fmla="+- 0 0 G5"/>
              <a:gd name="G9" fmla="+- 0 G4 G0"/>
              <a:gd name="G10" fmla="?: G9 G4 G0"/>
              <a:gd name="G11" fmla="?: G9 G1 G6"/>
              <a:gd name="G12" fmla="+- 0 G5 G0"/>
              <a:gd name="G13" fmla="?: G12 G5 G0"/>
              <a:gd name="G14" fmla="?: G12 G2 G3"/>
              <a:gd name="G15" fmla="+- G11 0 1"/>
              <a:gd name="G16" fmla="+- G14 1 0"/>
              <a:gd name="G17" fmla="+- 0 G14 G3"/>
              <a:gd name="G18" fmla="?: G17 G8 G13"/>
              <a:gd name="G19" fmla="?: G17 G0 G13"/>
              <a:gd name="G20" fmla="?: G17 G3 G16"/>
              <a:gd name="G21" fmla="+- 0 G6 G11"/>
              <a:gd name="G22" fmla="?: G21 G7 G10"/>
              <a:gd name="G23" fmla="?: G21 G0 G10"/>
              <a:gd name="G24" fmla="?: G21 G6 G15"/>
              <a:gd name="G25" fmla="min G10 G13"/>
              <a:gd name="G26" fmla="max G8 G7"/>
              <a:gd name="G27" fmla="max G26 G0"/>
              <a:gd name="T12" fmla="+- 0 G27 -32000"/>
              <a:gd name="T13" fmla="*/ T12 w 64000"/>
              <a:gd name="T14" fmla="+- 0 G11 -32000"/>
              <a:gd name="T15" fmla="*/ G11 h 64000"/>
              <a:gd name="T16" fmla="+- 0 G25 -32000"/>
              <a:gd name="T17" fmla="*/ T16 w 64000"/>
              <a:gd name="T18" fmla="+- 0 G14 -32000"/>
              <a:gd name="T19" fmla="*/ G14 h 64000"/>
            </a:gdLst>
            <a:ahLst/>
            <a:cxnLst>
              <a:cxn ang="0">
                <a:pos x="50077" y="5595"/>
              </a:cxn>
              <a:cxn ang="0">
                <a:pos x="64000" y="32000"/>
              </a:cxn>
              <a:cxn ang="0">
                <a:pos x="50077" y="58404"/>
              </a:cxn>
              <a:cxn ang="0">
                <a:pos x="50077" y="58404"/>
              </a:cxn>
              <a:cxn ang="0">
                <a:pos x="50076" y="58404"/>
              </a:cxn>
              <a:cxn ang="0">
                <a:pos x="50077" y="58405"/>
              </a:cxn>
              <a:cxn ang="0">
                <a:pos x="50077" y="5595"/>
              </a:cxn>
              <a:cxn ang="0">
                <a:pos x="50076" y="5595"/>
              </a:cxn>
              <a:cxn ang="0">
                <a:pos x="50077" y="5595"/>
              </a:cxn>
            </a:cxnLst>
            <a:rect l="T13" t="T15" r="T17" b="T19"/>
            <a:pathLst>
              <a:path w="64000" h="64000">
                <a:moveTo>
                  <a:pt x="50077" y="5595"/>
                </a:moveTo>
                <a:cubicBezTo>
                  <a:pt x="58790" y="11560"/>
                  <a:pt x="64000" y="21440"/>
                  <a:pt x="64000" y="32000"/>
                </a:cubicBezTo>
                <a:cubicBezTo>
                  <a:pt x="64000" y="42559"/>
                  <a:pt x="58790" y="52439"/>
                  <a:pt x="50077" y="58404"/>
                </a:cubicBezTo>
                <a:cubicBezTo>
                  <a:pt x="50077" y="58404"/>
                  <a:pt x="50077" y="58404"/>
                  <a:pt x="50076" y="58404"/>
                </a:cubicBezTo>
                <a:lnTo>
                  <a:pt x="50077" y="58405"/>
                </a:lnTo>
                <a:lnTo>
                  <a:pt x="50077" y="5595"/>
                </a:lnTo>
                <a:lnTo>
                  <a:pt x="50076" y="5595"/>
                </a:lnTo>
                <a:cubicBezTo>
                  <a:pt x="50077" y="5595"/>
                  <a:pt x="50077" y="5595"/>
                  <a:pt x="50077" y="5595"/>
                </a:cubicBezTo>
                <a:close/>
              </a:path>
            </a:pathLst>
          </a:cu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defRPr/>
            </a:pPr>
            <a:endParaRPr lang="en-US">
              <a:latin typeface="Arial" pitchFamily="-1" charset="0"/>
            </a:endParaRPr>
          </a:p>
        </p:txBody>
      </p:sp>
      <p:sp>
        <p:nvSpPr>
          <p:cNvPr id="50181" name="Line 5"/>
          <p:cNvSpPr>
            <a:spLocks noChangeShapeType="1"/>
          </p:cNvSpPr>
          <p:nvPr/>
        </p:nvSpPr>
        <p:spPr bwMode="auto">
          <a:xfrm>
            <a:off x="1371600" y="914400"/>
            <a:ext cx="7315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6629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152400"/>
            <a:ext cx="73136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6630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187" name="Text Box 11"/>
          <p:cNvSpPr txBox="1">
            <a:spLocks noChangeArrowheads="1"/>
          </p:cNvSpPr>
          <p:nvPr userDrawn="1"/>
        </p:nvSpPr>
        <p:spPr bwMode="auto">
          <a:xfrm>
            <a:off x="6934200" y="6604000"/>
            <a:ext cx="2209800" cy="254000"/>
          </a:xfrm>
          <a:prstGeom prst="rect">
            <a:avLst/>
          </a:prstGeom>
          <a:solidFill>
            <a:srgbClr val="CCCCFF"/>
          </a:solidFill>
          <a:ln w="9525">
            <a:solidFill>
              <a:srgbClr val="00007D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defRPr/>
            </a:pPr>
            <a:r>
              <a:rPr lang="en-US" sz="1000" b="1">
                <a:solidFill>
                  <a:srgbClr val="00007D"/>
                </a:solidFill>
                <a:latin typeface="Arial" pitchFamily="-1" charset="0"/>
              </a:rPr>
              <a:t>A Small Dose of Ethics – 04/27/10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800080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800080"/>
          </a:solidFill>
          <a:latin typeface="Arial" pitchFamily="-1" charset="0"/>
          <a:ea typeface="ＭＳ Ｐゴシック" pitchFamily="-1" charset="-128"/>
          <a:cs typeface="ＭＳ Ｐゴシック" pitchFamily="-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800080"/>
          </a:solidFill>
          <a:latin typeface="Arial" pitchFamily="-1" charset="0"/>
          <a:ea typeface="ＭＳ Ｐゴシック" pitchFamily="-1" charset="-128"/>
          <a:cs typeface="ＭＳ Ｐゴシック" pitchFamily="-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800080"/>
          </a:solidFill>
          <a:latin typeface="Arial" pitchFamily="-1" charset="0"/>
          <a:ea typeface="ＭＳ Ｐゴシック" pitchFamily="-1" charset="-128"/>
          <a:cs typeface="ＭＳ Ｐゴシック" pitchFamily="-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800080"/>
          </a:solidFill>
          <a:latin typeface="Arial" pitchFamily="-1" charset="0"/>
          <a:ea typeface="ＭＳ Ｐゴシック" pitchFamily="-1" charset="-128"/>
          <a:cs typeface="ＭＳ Ｐゴシック" pitchFamily="-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800080"/>
          </a:solidFill>
          <a:latin typeface="Arial" pitchFamily="-1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800080"/>
          </a:solidFill>
          <a:latin typeface="Arial" pitchFamily="-1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800080"/>
          </a:solidFill>
          <a:latin typeface="Arial" pitchFamily="-1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800080"/>
          </a:solidFill>
          <a:latin typeface="Arial" pitchFamily="-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-1" charset="2"/>
        <a:buChar char="¡"/>
        <a:defRPr sz="2900">
          <a:solidFill>
            <a:schemeClr val="tx1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-1" charset="2"/>
        <a:defRPr sz="2500">
          <a:solidFill>
            <a:schemeClr val="tx1"/>
          </a:solidFill>
          <a:latin typeface="+mn-lt"/>
          <a:ea typeface="ＭＳ Ｐゴシック" pitchFamily="-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-1" charset="2"/>
        <a:buChar char="¡"/>
        <a:defRPr sz="2200">
          <a:solidFill>
            <a:schemeClr val="tx1"/>
          </a:solidFill>
          <a:latin typeface="+mn-lt"/>
          <a:ea typeface="ＭＳ Ｐゴシック" pitchFamily="-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-1" charset="2"/>
        <a:buChar char="l"/>
        <a:defRPr sz="1900">
          <a:solidFill>
            <a:schemeClr val="tx1"/>
          </a:solidFill>
          <a:latin typeface="+mn-lt"/>
          <a:ea typeface="ＭＳ Ｐゴシック" pitchFamily="-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-1" charset="2"/>
        <a:buChar char="¡"/>
        <a:defRPr sz="1900">
          <a:solidFill>
            <a:schemeClr val="tx1"/>
          </a:solidFill>
          <a:latin typeface="+mn-lt"/>
          <a:ea typeface="ＭＳ Ｐゴシック" pitchFamily="-1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-1" charset="2"/>
        <a:buChar char="¡"/>
        <a:defRPr sz="1900">
          <a:solidFill>
            <a:schemeClr val="tx1"/>
          </a:solidFill>
          <a:latin typeface="+mn-lt"/>
          <a:ea typeface="ＭＳ Ｐゴシック" pitchFamily="-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-1" charset="2"/>
        <a:buChar char="¡"/>
        <a:defRPr sz="1900">
          <a:solidFill>
            <a:schemeClr val="tx1"/>
          </a:solidFill>
          <a:latin typeface="+mn-lt"/>
          <a:ea typeface="ＭＳ Ｐゴシック" pitchFamily="-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-1" charset="2"/>
        <a:buChar char="¡"/>
        <a:defRPr sz="1900">
          <a:solidFill>
            <a:schemeClr val="tx1"/>
          </a:solidFill>
          <a:latin typeface="+mn-lt"/>
          <a:ea typeface="ＭＳ Ｐゴシック" pitchFamily="-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-1" charset="2"/>
        <a:buChar char="¡"/>
        <a:defRPr sz="1900">
          <a:solidFill>
            <a:schemeClr val="tx1"/>
          </a:solidFill>
          <a:latin typeface="+mn-lt"/>
          <a:ea typeface="ＭＳ Ｐゴシック" pitchFamily="-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AutoShape 3"/>
          <p:cNvSpPr>
            <a:spLocks noChangeArrowheads="1"/>
          </p:cNvSpPr>
          <p:nvPr/>
        </p:nvSpPr>
        <p:spPr bwMode="auto">
          <a:xfrm>
            <a:off x="-3238500" y="685800"/>
            <a:ext cx="4114800" cy="3124200"/>
          </a:xfrm>
          <a:custGeom>
            <a:avLst/>
            <a:gdLst>
              <a:gd name="G0" fmla="+- 18296 0 0"/>
              <a:gd name="G1" fmla="+- -30880 0 0"/>
              <a:gd name="G2" fmla="+- 31512 0 0"/>
              <a:gd name="T0" fmla="*/ 32000 32000  1"/>
              <a:gd name="T1" fmla="*/ G0 G0  1"/>
              <a:gd name="T2" fmla="+- 0 T0 T1"/>
              <a:gd name="T3" fmla="sqrt T2"/>
              <a:gd name="G3" fmla="*/ 32000 T3 32000"/>
              <a:gd name="T4" fmla="*/ 32000 32000  1"/>
              <a:gd name="T5" fmla="*/ G1 G1  1"/>
              <a:gd name="T6" fmla="+- 0 T4 T5"/>
              <a:gd name="T7" fmla="sqrt T6"/>
              <a:gd name="G4" fmla="*/ 32000 T7 32000"/>
              <a:gd name="T8" fmla="*/ 32000 32000  1"/>
              <a:gd name="T9" fmla="*/ G2 G2  1"/>
              <a:gd name="T10" fmla="+- 0 T8 T9"/>
              <a:gd name="T11" fmla="sqrt T10"/>
              <a:gd name="G5" fmla="*/ 32000 T11 32000"/>
              <a:gd name="G6" fmla="+- 0 0 G3"/>
              <a:gd name="G7" fmla="+- 0 0 G4"/>
              <a:gd name="G8" fmla="+- 0 0 G5"/>
              <a:gd name="G9" fmla="+- 0 G4 G0"/>
              <a:gd name="G10" fmla="?: G9 G4 G0"/>
              <a:gd name="G11" fmla="?: G9 G1 G6"/>
              <a:gd name="G12" fmla="+- 0 G5 G0"/>
              <a:gd name="G13" fmla="?: G12 G5 G0"/>
              <a:gd name="G14" fmla="?: G12 G2 G3"/>
              <a:gd name="G15" fmla="+- G11 0 1"/>
              <a:gd name="G16" fmla="+- G14 1 0"/>
              <a:gd name="G17" fmla="+- 0 G14 G3"/>
              <a:gd name="G18" fmla="?: G17 G8 G13"/>
              <a:gd name="G19" fmla="?: G17 G0 G13"/>
              <a:gd name="G20" fmla="?: G17 G3 G16"/>
              <a:gd name="G21" fmla="+- 0 G6 G11"/>
              <a:gd name="G22" fmla="?: G21 G7 G10"/>
              <a:gd name="G23" fmla="?: G21 G0 G10"/>
              <a:gd name="G24" fmla="?: G21 G6 G15"/>
              <a:gd name="G25" fmla="min G10 G13"/>
              <a:gd name="G26" fmla="max G8 G7"/>
              <a:gd name="G27" fmla="max G26 G0"/>
              <a:gd name="T12" fmla="+- 0 G27 -32000"/>
              <a:gd name="T13" fmla="*/ T12 w 64000"/>
              <a:gd name="T14" fmla="+- 0 G11 -32000"/>
              <a:gd name="T15" fmla="*/ G11 h 64000"/>
              <a:gd name="T16" fmla="+- 0 G25 -32000"/>
              <a:gd name="T17" fmla="*/ T16 w 64000"/>
              <a:gd name="T18" fmla="+- 0 G14 -32000"/>
              <a:gd name="T19" fmla="*/ G14 h 64000"/>
            </a:gdLst>
            <a:ahLst/>
            <a:cxnLst>
              <a:cxn ang="0">
                <a:pos x="50296" y="5746"/>
              </a:cxn>
              <a:cxn ang="0">
                <a:pos x="64000" y="32000"/>
              </a:cxn>
              <a:cxn ang="0">
                <a:pos x="50296" y="58253"/>
              </a:cxn>
              <a:cxn ang="0">
                <a:pos x="50296" y="58253"/>
              </a:cxn>
              <a:cxn ang="0">
                <a:pos x="50295" y="58253"/>
              </a:cxn>
              <a:cxn ang="0">
                <a:pos x="50296" y="58254"/>
              </a:cxn>
              <a:cxn ang="0">
                <a:pos x="50296" y="5746"/>
              </a:cxn>
              <a:cxn ang="0">
                <a:pos x="50295" y="5746"/>
              </a:cxn>
              <a:cxn ang="0">
                <a:pos x="50296" y="5746"/>
              </a:cxn>
            </a:cxnLst>
            <a:rect l="T13" t="T15" r="T17" b="T19"/>
            <a:pathLst>
              <a:path w="64000" h="64000">
                <a:moveTo>
                  <a:pt x="50296" y="5746"/>
                </a:moveTo>
                <a:cubicBezTo>
                  <a:pt x="58882" y="11730"/>
                  <a:pt x="64000" y="21534"/>
                  <a:pt x="64000" y="32000"/>
                </a:cubicBezTo>
                <a:cubicBezTo>
                  <a:pt x="64000" y="42465"/>
                  <a:pt x="58882" y="52269"/>
                  <a:pt x="50296" y="58253"/>
                </a:cubicBezTo>
                <a:cubicBezTo>
                  <a:pt x="50296" y="58253"/>
                  <a:pt x="50296" y="58253"/>
                  <a:pt x="50295" y="58253"/>
                </a:cubicBezTo>
                <a:lnTo>
                  <a:pt x="50296" y="58254"/>
                </a:lnTo>
                <a:lnTo>
                  <a:pt x="50296" y="5746"/>
                </a:lnTo>
                <a:lnTo>
                  <a:pt x="50295" y="5746"/>
                </a:lnTo>
                <a:cubicBezTo>
                  <a:pt x="50296" y="5746"/>
                  <a:pt x="50296" y="5746"/>
                  <a:pt x="50296" y="5746"/>
                </a:cubicBezTo>
                <a:close/>
              </a:path>
            </a:pathLst>
          </a:custGeom>
          <a:solidFill>
            <a:srgbClr val="FF7C8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defRPr/>
            </a:pPr>
            <a:endParaRPr lang="en-US" sz="2400">
              <a:latin typeface="Times New Roman" pitchFamily="-1" charset="0"/>
            </a:endParaRPr>
          </a:p>
        </p:txBody>
      </p:sp>
      <p:sp>
        <p:nvSpPr>
          <p:cNvPr id="96260" name="AutoShape 4"/>
          <p:cNvSpPr>
            <a:spLocks noChangeArrowheads="1"/>
          </p:cNvSpPr>
          <p:nvPr/>
        </p:nvSpPr>
        <p:spPr bwMode="auto">
          <a:xfrm>
            <a:off x="-2425700" y="0"/>
            <a:ext cx="3094038" cy="3154363"/>
          </a:xfrm>
          <a:custGeom>
            <a:avLst/>
            <a:gdLst>
              <a:gd name="G0" fmla="+- 18077 0 0"/>
              <a:gd name="G1" fmla="+- -30880 0 0"/>
              <a:gd name="G2" fmla="+- 32000 0 0"/>
              <a:gd name="T0" fmla="*/ 32000 32000  1"/>
              <a:gd name="T1" fmla="*/ G0 G0  1"/>
              <a:gd name="T2" fmla="+- 0 T0 T1"/>
              <a:gd name="T3" fmla="sqrt T2"/>
              <a:gd name="G3" fmla="*/ 32000 T3 32000"/>
              <a:gd name="T4" fmla="*/ 32000 32000  1"/>
              <a:gd name="T5" fmla="*/ G1 G1  1"/>
              <a:gd name="T6" fmla="+- 0 T4 T5"/>
              <a:gd name="T7" fmla="sqrt T6"/>
              <a:gd name="G4" fmla="*/ 32000 T7 32000"/>
              <a:gd name="T8" fmla="*/ 32000 32000  1"/>
              <a:gd name="T9" fmla="*/ G2 G2  1"/>
              <a:gd name="T10" fmla="+- 0 T8 T9"/>
              <a:gd name="T11" fmla="sqrt T10"/>
              <a:gd name="G5" fmla="*/ 32000 T11 32000"/>
              <a:gd name="G6" fmla="+- 0 0 G3"/>
              <a:gd name="G7" fmla="+- 0 0 G4"/>
              <a:gd name="G8" fmla="+- 0 0 G5"/>
              <a:gd name="G9" fmla="+- 0 G4 G0"/>
              <a:gd name="G10" fmla="?: G9 G4 G0"/>
              <a:gd name="G11" fmla="?: G9 G1 G6"/>
              <a:gd name="G12" fmla="+- 0 G5 G0"/>
              <a:gd name="G13" fmla="?: G12 G5 G0"/>
              <a:gd name="G14" fmla="?: G12 G2 G3"/>
              <a:gd name="G15" fmla="+- G11 0 1"/>
              <a:gd name="G16" fmla="+- G14 1 0"/>
              <a:gd name="G17" fmla="+- 0 G14 G3"/>
              <a:gd name="G18" fmla="?: G17 G8 G13"/>
              <a:gd name="G19" fmla="?: G17 G0 G13"/>
              <a:gd name="G20" fmla="?: G17 G3 G16"/>
              <a:gd name="G21" fmla="+- 0 G6 G11"/>
              <a:gd name="G22" fmla="?: G21 G7 G10"/>
              <a:gd name="G23" fmla="?: G21 G0 G10"/>
              <a:gd name="G24" fmla="?: G21 G6 G15"/>
              <a:gd name="G25" fmla="min G10 G13"/>
              <a:gd name="G26" fmla="max G8 G7"/>
              <a:gd name="G27" fmla="max G26 G0"/>
              <a:gd name="T12" fmla="+- 0 G27 -32000"/>
              <a:gd name="T13" fmla="*/ T12 w 64000"/>
              <a:gd name="T14" fmla="+- 0 G11 -32000"/>
              <a:gd name="T15" fmla="*/ G11 h 64000"/>
              <a:gd name="T16" fmla="+- 0 G25 -32000"/>
              <a:gd name="T17" fmla="*/ T16 w 64000"/>
              <a:gd name="T18" fmla="+- 0 G14 -32000"/>
              <a:gd name="T19" fmla="*/ G14 h 64000"/>
            </a:gdLst>
            <a:ahLst/>
            <a:cxnLst>
              <a:cxn ang="0">
                <a:pos x="50077" y="5595"/>
              </a:cxn>
              <a:cxn ang="0">
                <a:pos x="64000" y="32000"/>
              </a:cxn>
              <a:cxn ang="0">
                <a:pos x="50077" y="58404"/>
              </a:cxn>
              <a:cxn ang="0">
                <a:pos x="50077" y="58404"/>
              </a:cxn>
              <a:cxn ang="0">
                <a:pos x="50076" y="58404"/>
              </a:cxn>
              <a:cxn ang="0">
                <a:pos x="50077" y="58405"/>
              </a:cxn>
              <a:cxn ang="0">
                <a:pos x="50077" y="5595"/>
              </a:cxn>
              <a:cxn ang="0">
                <a:pos x="50076" y="5595"/>
              </a:cxn>
              <a:cxn ang="0">
                <a:pos x="50077" y="5595"/>
              </a:cxn>
            </a:cxnLst>
            <a:rect l="T13" t="T15" r="T17" b="T19"/>
            <a:pathLst>
              <a:path w="64000" h="64000">
                <a:moveTo>
                  <a:pt x="50077" y="5595"/>
                </a:moveTo>
                <a:cubicBezTo>
                  <a:pt x="58790" y="11560"/>
                  <a:pt x="64000" y="21440"/>
                  <a:pt x="64000" y="32000"/>
                </a:cubicBezTo>
                <a:cubicBezTo>
                  <a:pt x="64000" y="42559"/>
                  <a:pt x="58790" y="52439"/>
                  <a:pt x="50077" y="58404"/>
                </a:cubicBezTo>
                <a:cubicBezTo>
                  <a:pt x="50077" y="58404"/>
                  <a:pt x="50077" y="58404"/>
                  <a:pt x="50076" y="58404"/>
                </a:cubicBezTo>
                <a:lnTo>
                  <a:pt x="50077" y="58405"/>
                </a:lnTo>
                <a:lnTo>
                  <a:pt x="50077" y="5595"/>
                </a:lnTo>
                <a:lnTo>
                  <a:pt x="50076" y="5595"/>
                </a:lnTo>
                <a:cubicBezTo>
                  <a:pt x="50077" y="5595"/>
                  <a:pt x="50077" y="5595"/>
                  <a:pt x="50077" y="5595"/>
                </a:cubicBezTo>
                <a:close/>
              </a:path>
            </a:pathLst>
          </a:custGeom>
          <a:solidFill>
            <a:srgbClr val="CC33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defRPr/>
            </a:pPr>
            <a:endParaRPr lang="en-US">
              <a:latin typeface="Arial" pitchFamily="-1" charset="0"/>
            </a:endParaRPr>
          </a:p>
        </p:txBody>
      </p:sp>
      <p:sp>
        <p:nvSpPr>
          <p:cNvPr id="96261" name="Line 5"/>
          <p:cNvSpPr>
            <a:spLocks noChangeShapeType="1"/>
          </p:cNvSpPr>
          <p:nvPr/>
        </p:nvSpPr>
        <p:spPr bwMode="auto">
          <a:xfrm>
            <a:off x="1371600" y="1066800"/>
            <a:ext cx="7315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3891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228600"/>
            <a:ext cx="73136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891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xxx</a:t>
            </a:r>
          </a:p>
        </p:txBody>
      </p:sp>
      <p:sp>
        <p:nvSpPr>
          <p:cNvPr id="96267" name="Text Box 11"/>
          <p:cNvSpPr txBox="1">
            <a:spLocks noChangeArrowheads="1"/>
          </p:cNvSpPr>
          <p:nvPr userDrawn="1"/>
        </p:nvSpPr>
        <p:spPr bwMode="auto">
          <a:xfrm>
            <a:off x="6934200" y="6604000"/>
            <a:ext cx="2209800" cy="254000"/>
          </a:xfrm>
          <a:prstGeom prst="rect">
            <a:avLst/>
          </a:prstGeom>
          <a:solidFill>
            <a:srgbClr val="CCCCFF"/>
          </a:solidFill>
          <a:ln w="9525">
            <a:solidFill>
              <a:srgbClr val="00007D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defRPr/>
            </a:pPr>
            <a:r>
              <a:rPr lang="en-US" sz="1000" b="1">
                <a:solidFill>
                  <a:srgbClr val="00007D"/>
                </a:solidFill>
                <a:latin typeface="Arial" pitchFamily="-1" charset="0"/>
              </a:rPr>
              <a:t>A Small Dose of Ethics – 04/27/10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3300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3300"/>
          </a:solidFill>
          <a:latin typeface="Arial" pitchFamily="-1" charset="0"/>
          <a:ea typeface="ＭＳ Ｐゴシック" pitchFamily="-1" charset="-128"/>
          <a:cs typeface="ＭＳ Ｐゴシック" pitchFamily="-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3300"/>
          </a:solidFill>
          <a:latin typeface="Arial" pitchFamily="-1" charset="0"/>
          <a:ea typeface="ＭＳ Ｐゴシック" pitchFamily="-1" charset="-128"/>
          <a:cs typeface="ＭＳ Ｐゴシック" pitchFamily="-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3300"/>
          </a:solidFill>
          <a:latin typeface="Arial" pitchFamily="-1" charset="0"/>
          <a:ea typeface="ＭＳ Ｐゴシック" pitchFamily="-1" charset="-128"/>
          <a:cs typeface="ＭＳ Ｐゴシック" pitchFamily="-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3300"/>
          </a:solidFill>
          <a:latin typeface="Arial" pitchFamily="-1" charset="0"/>
          <a:ea typeface="ＭＳ Ｐゴシック" pitchFamily="-1" charset="-128"/>
          <a:cs typeface="ＭＳ Ｐゴシック" pitchFamily="-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CC3300"/>
          </a:solidFill>
          <a:latin typeface="Arial" pitchFamily="-1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CC3300"/>
          </a:solidFill>
          <a:latin typeface="Arial" pitchFamily="-1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CC3300"/>
          </a:solidFill>
          <a:latin typeface="Arial" pitchFamily="-1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CC3300"/>
          </a:solidFill>
          <a:latin typeface="Arial" pitchFamily="-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-1" charset="2"/>
        <a:defRPr sz="2900">
          <a:solidFill>
            <a:schemeClr val="tx1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-1" charset="2"/>
        <a:buChar char="l"/>
        <a:defRPr sz="2500">
          <a:solidFill>
            <a:schemeClr val="tx1"/>
          </a:solidFill>
          <a:latin typeface="+mn-lt"/>
          <a:ea typeface="ＭＳ Ｐゴシック" pitchFamily="-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-1" charset="2"/>
        <a:buChar char="¡"/>
        <a:defRPr sz="2200">
          <a:solidFill>
            <a:schemeClr val="tx1"/>
          </a:solidFill>
          <a:latin typeface="+mn-lt"/>
          <a:ea typeface="ＭＳ Ｐゴシック" pitchFamily="-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-1" charset="2"/>
        <a:buChar char="l"/>
        <a:defRPr sz="1900">
          <a:solidFill>
            <a:schemeClr val="tx1"/>
          </a:solidFill>
          <a:latin typeface="+mn-lt"/>
          <a:ea typeface="ＭＳ Ｐゴシック" pitchFamily="-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-1" charset="2"/>
        <a:buChar char="¡"/>
        <a:defRPr sz="1900">
          <a:solidFill>
            <a:schemeClr val="tx1"/>
          </a:solidFill>
          <a:latin typeface="+mn-lt"/>
          <a:ea typeface="ＭＳ Ｐゴシック" pitchFamily="-1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-1" charset="2"/>
        <a:buChar char="¡"/>
        <a:defRPr sz="1900">
          <a:solidFill>
            <a:schemeClr val="tx1"/>
          </a:solidFill>
          <a:latin typeface="+mn-lt"/>
          <a:ea typeface="ＭＳ Ｐゴシック" pitchFamily="-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-1" charset="2"/>
        <a:buChar char="¡"/>
        <a:defRPr sz="1900">
          <a:solidFill>
            <a:schemeClr val="tx1"/>
          </a:solidFill>
          <a:latin typeface="+mn-lt"/>
          <a:ea typeface="ＭＳ Ｐゴシック" pitchFamily="-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-1" charset="2"/>
        <a:buChar char="¡"/>
        <a:defRPr sz="1900">
          <a:solidFill>
            <a:schemeClr val="tx1"/>
          </a:solidFill>
          <a:latin typeface="+mn-lt"/>
          <a:ea typeface="ＭＳ Ｐゴシック" pitchFamily="-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-1" charset="2"/>
        <a:buChar char="¡"/>
        <a:defRPr sz="1900">
          <a:solidFill>
            <a:schemeClr val="tx1"/>
          </a:solidFill>
          <a:latin typeface="+mn-lt"/>
          <a:ea typeface="ＭＳ Ｐゴシック" pitchFamily="-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AutoShape 3"/>
          <p:cNvSpPr>
            <a:spLocks noChangeArrowheads="1"/>
          </p:cNvSpPr>
          <p:nvPr/>
        </p:nvSpPr>
        <p:spPr bwMode="auto">
          <a:xfrm>
            <a:off x="-3238500" y="685800"/>
            <a:ext cx="4114800" cy="3124200"/>
          </a:xfrm>
          <a:custGeom>
            <a:avLst/>
            <a:gdLst>
              <a:gd name="G0" fmla="+- 18296 0 0"/>
              <a:gd name="G1" fmla="+- -30880 0 0"/>
              <a:gd name="G2" fmla="+- 31512 0 0"/>
              <a:gd name="T0" fmla="*/ 32000 32000  1"/>
              <a:gd name="T1" fmla="*/ G0 G0  1"/>
              <a:gd name="T2" fmla="+- 0 T0 T1"/>
              <a:gd name="T3" fmla="sqrt T2"/>
              <a:gd name="G3" fmla="*/ 32000 T3 32000"/>
              <a:gd name="T4" fmla="*/ 32000 32000  1"/>
              <a:gd name="T5" fmla="*/ G1 G1  1"/>
              <a:gd name="T6" fmla="+- 0 T4 T5"/>
              <a:gd name="T7" fmla="sqrt T6"/>
              <a:gd name="G4" fmla="*/ 32000 T7 32000"/>
              <a:gd name="T8" fmla="*/ 32000 32000  1"/>
              <a:gd name="T9" fmla="*/ G2 G2  1"/>
              <a:gd name="T10" fmla="+- 0 T8 T9"/>
              <a:gd name="T11" fmla="sqrt T10"/>
              <a:gd name="G5" fmla="*/ 32000 T11 32000"/>
              <a:gd name="G6" fmla="+- 0 0 G3"/>
              <a:gd name="G7" fmla="+- 0 0 G4"/>
              <a:gd name="G8" fmla="+- 0 0 G5"/>
              <a:gd name="G9" fmla="+- 0 G4 G0"/>
              <a:gd name="G10" fmla="?: G9 G4 G0"/>
              <a:gd name="G11" fmla="?: G9 G1 G6"/>
              <a:gd name="G12" fmla="+- 0 G5 G0"/>
              <a:gd name="G13" fmla="?: G12 G5 G0"/>
              <a:gd name="G14" fmla="?: G12 G2 G3"/>
              <a:gd name="G15" fmla="+- G11 0 1"/>
              <a:gd name="G16" fmla="+- G14 1 0"/>
              <a:gd name="G17" fmla="+- 0 G14 G3"/>
              <a:gd name="G18" fmla="?: G17 G8 G13"/>
              <a:gd name="G19" fmla="?: G17 G0 G13"/>
              <a:gd name="G20" fmla="?: G17 G3 G16"/>
              <a:gd name="G21" fmla="+- 0 G6 G11"/>
              <a:gd name="G22" fmla="?: G21 G7 G10"/>
              <a:gd name="G23" fmla="?: G21 G0 G10"/>
              <a:gd name="G24" fmla="?: G21 G6 G15"/>
              <a:gd name="G25" fmla="min G10 G13"/>
              <a:gd name="G26" fmla="max G8 G7"/>
              <a:gd name="G27" fmla="max G26 G0"/>
              <a:gd name="T12" fmla="+- 0 G27 -32000"/>
              <a:gd name="T13" fmla="*/ T12 w 64000"/>
              <a:gd name="T14" fmla="+- 0 G11 -32000"/>
              <a:gd name="T15" fmla="*/ G11 h 64000"/>
              <a:gd name="T16" fmla="+- 0 G25 -32000"/>
              <a:gd name="T17" fmla="*/ T16 w 64000"/>
              <a:gd name="T18" fmla="+- 0 G14 -32000"/>
              <a:gd name="T19" fmla="*/ G14 h 64000"/>
            </a:gdLst>
            <a:ahLst/>
            <a:cxnLst>
              <a:cxn ang="0">
                <a:pos x="50296" y="5746"/>
              </a:cxn>
              <a:cxn ang="0">
                <a:pos x="64000" y="32000"/>
              </a:cxn>
              <a:cxn ang="0">
                <a:pos x="50296" y="58253"/>
              </a:cxn>
              <a:cxn ang="0">
                <a:pos x="50296" y="58253"/>
              </a:cxn>
              <a:cxn ang="0">
                <a:pos x="50295" y="58253"/>
              </a:cxn>
              <a:cxn ang="0">
                <a:pos x="50296" y="58254"/>
              </a:cxn>
              <a:cxn ang="0">
                <a:pos x="50296" y="5746"/>
              </a:cxn>
              <a:cxn ang="0">
                <a:pos x="50295" y="5746"/>
              </a:cxn>
              <a:cxn ang="0">
                <a:pos x="50296" y="5746"/>
              </a:cxn>
            </a:cxnLst>
            <a:rect l="T13" t="T15" r="T17" b="T19"/>
            <a:pathLst>
              <a:path w="64000" h="64000">
                <a:moveTo>
                  <a:pt x="50296" y="5746"/>
                </a:moveTo>
                <a:cubicBezTo>
                  <a:pt x="58882" y="11730"/>
                  <a:pt x="64000" y="21534"/>
                  <a:pt x="64000" y="32000"/>
                </a:cubicBezTo>
                <a:cubicBezTo>
                  <a:pt x="64000" y="42465"/>
                  <a:pt x="58882" y="52269"/>
                  <a:pt x="50296" y="58253"/>
                </a:cubicBezTo>
                <a:cubicBezTo>
                  <a:pt x="50296" y="58253"/>
                  <a:pt x="50296" y="58253"/>
                  <a:pt x="50295" y="58253"/>
                </a:cubicBezTo>
                <a:lnTo>
                  <a:pt x="50296" y="58254"/>
                </a:lnTo>
                <a:lnTo>
                  <a:pt x="50296" y="5746"/>
                </a:lnTo>
                <a:lnTo>
                  <a:pt x="50295" y="5746"/>
                </a:lnTo>
                <a:cubicBezTo>
                  <a:pt x="50296" y="5746"/>
                  <a:pt x="50296" y="5746"/>
                  <a:pt x="50296" y="5746"/>
                </a:cubicBezTo>
                <a:close/>
              </a:path>
            </a:pathLst>
          </a:cu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defRPr/>
            </a:pPr>
            <a:endParaRPr lang="en-US" sz="2400">
              <a:latin typeface="Times New Roman" pitchFamily="-1" charset="0"/>
            </a:endParaRPr>
          </a:p>
        </p:txBody>
      </p:sp>
      <p:sp>
        <p:nvSpPr>
          <p:cNvPr id="101380" name="AutoShape 4"/>
          <p:cNvSpPr>
            <a:spLocks noChangeArrowheads="1"/>
          </p:cNvSpPr>
          <p:nvPr/>
        </p:nvSpPr>
        <p:spPr bwMode="auto">
          <a:xfrm>
            <a:off x="-2425700" y="0"/>
            <a:ext cx="3094038" cy="3154363"/>
          </a:xfrm>
          <a:custGeom>
            <a:avLst/>
            <a:gdLst>
              <a:gd name="G0" fmla="+- 18077 0 0"/>
              <a:gd name="G1" fmla="+- -30880 0 0"/>
              <a:gd name="G2" fmla="+- 32000 0 0"/>
              <a:gd name="T0" fmla="*/ 32000 32000  1"/>
              <a:gd name="T1" fmla="*/ G0 G0  1"/>
              <a:gd name="T2" fmla="+- 0 T0 T1"/>
              <a:gd name="T3" fmla="sqrt T2"/>
              <a:gd name="G3" fmla="*/ 32000 T3 32000"/>
              <a:gd name="T4" fmla="*/ 32000 32000  1"/>
              <a:gd name="T5" fmla="*/ G1 G1  1"/>
              <a:gd name="T6" fmla="+- 0 T4 T5"/>
              <a:gd name="T7" fmla="sqrt T6"/>
              <a:gd name="G4" fmla="*/ 32000 T7 32000"/>
              <a:gd name="T8" fmla="*/ 32000 32000  1"/>
              <a:gd name="T9" fmla="*/ G2 G2  1"/>
              <a:gd name="T10" fmla="+- 0 T8 T9"/>
              <a:gd name="T11" fmla="sqrt T10"/>
              <a:gd name="G5" fmla="*/ 32000 T11 32000"/>
              <a:gd name="G6" fmla="+- 0 0 G3"/>
              <a:gd name="G7" fmla="+- 0 0 G4"/>
              <a:gd name="G8" fmla="+- 0 0 G5"/>
              <a:gd name="G9" fmla="+- 0 G4 G0"/>
              <a:gd name="G10" fmla="?: G9 G4 G0"/>
              <a:gd name="G11" fmla="?: G9 G1 G6"/>
              <a:gd name="G12" fmla="+- 0 G5 G0"/>
              <a:gd name="G13" fmla="?: G12 G5 G0"/>
              <a:gd name="G14" fmla="?: G12 G2 G3"/>
              <a:gd name="G15" fmla="+- G11 0 1"/>
              <a:gd name="G16" fmla="+- G14 1 0"/>
              <a:gd name="G17" fmla="+- 0 G14 G3"/>
              <a:gd name="G18" fmla="?: G17 G8 G13"/>
              <a:gd name="G19" fmla="?: G17 G0 G13"/>
              <a:gd name="G20" fmla="?: G17 G3 G16"/>
              <a:gd name="G21" fmla="+- 0 G6 G11"/>
              <a:gd name="G22" fmla="?: G21 G7 G10"/>
              <a:gd name="G23" fmla="?: G21 G0 G10"/>
              <a:gd name="G24" fmla="?: G21 G6 G15"/>
              <a:gd name="G25" fmla="min G10 G13"/>
              <a:gd name="G26" fmla="max G8 G7"/>
              <a:gd name="G27" fmla="max G26 G0"/>
              <a:gd name="T12" fmla="+- 0 G27 -32000"/>
              <a:gd name="T13" fmla="*/ T12 w 64000"/>
              <a:gd name="T14" fmla="+- 0 G11 -32000"/>
              <a:gd name="T15" fmla="*/ G11 h 64000"/>
              <a:gd name="T16" fmla="+- 0 G25 -32000"/>
              <a:gd name="T17" fmla="*/ T16 w 64000"/>
              <a:gd name="T18" fmla="+- 0 G14 -32000"/>
              <a:gd name="T19" fmla="*/ G14 h 64000"/>
            </a:gdLst>
            <a:ahLst/>
            <a:cxnLst>
              <a:cxn ang="0">
                <a:pos x="50077" y="5595"/>
              </a:cxn>
              <a:cxn ang="0">
                <a:pos x="64000" y="32000"/>
              </a:cxn>
              <a:cxn ang="0">
                <a:pos x="50077" y="58404"/>
              </a:cxn>
              <a:cxn ang="0">
                <a:pos x="50077" y="58404"/>
              </a:cxn>
              <a:cxn ang="0">
                <a:pos x="50076" y="58404"/>
              </a:cxn>
              <a:cxn ang="0">
                <a:pos x="50077" y="58405"/>
              </a:cxn>
              <a:cxn ang="0">
                <a:pos x="50077" y="5595"/>
              </a:cxn>
              <a:cxn ang="0">
                <a:pos x="50076" y="5595"/>
              </a:cxn>
              <a:cxn ang="0">
                <a:pos x="50077" y="5595"/>
              </a:cxn>
            </a:cxnLst>
            <a:rect l="T13" t="T15" r="T17" b="T19"/>
            <a:pathLst>
              <a:path w="64000" h="64000">
                <a:moveTo>
                  <a:pt x="50077" y="5595"/>
                </a:moveTo>
                <a:cubicBezTo>
                  <a:pt x="58790" y="11560"/>
                  <a:pt x="64000" y="21440"/>
                  <a:pt x="64000" y="32000"/>
                </a:cubicBezTo>
                <a:cubicBezTo>
                  <a:pt x="64000" y="42559"/>
                  <a:pt x="58790" y="52439"/>
                  <a:pt x="50077" y="58404"/>
                </a:cubicBezTo>
                <a:cubicBezTo>
                  <a:pt x="50077" y="58404"/>
                  <a:pt x="50077" y="58404"/>
                  <a:pt x="50076" y="58404"/>
                </a:cubicBezTo>
                <a:lnTo>
                  <a:pt x="50077" y="58405"/>
                </a:lnTo>
                <a:lnTo>
                  <a:pt x="50077" y="5595"/>
                </a:lnTo>
                <a:lnTo>
                  <a:pt x="50076" y="5595"/>
                </a:lnTo>
                <a:cubicBezTo>
                  <a:pt x="50077" y="5595"/>
                  <a:pt x="50077" y="5595"/>
                  <a:pt x="50077" y="5595"/>
                </a:cubicBezTo>
                <a:close/>
              </a:path>
            </a:pathLst>
          </a:cu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defRPr/>
            </a:pPr>
            <a:endParaRPr lang="en-US">
              <a:latin typeface="Arial" pitchFamily="-1" charset="0"/>
            </a:endParaRPr>
          </a:p>
        </p:txBody>
      </p:sp>
      <p:sp>
        <p:nvSpPr>
          <p:cNvPr id="101381" name="Line 5"/>
          <p:cNvSpPr>
            <a:spLocks noChangeShapeType="1"/>
          </p:cNvSpPr>
          <p:nvPr/>
        </p:nvSpPr>
        <p:spPr bwMode="auto">
          <a:xfrm>
            <a:off x="1371600" y="914400"/>
            <a:ext cx="7315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51205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152400"/>
            <a:ext cx="73136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1206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xx</a:t>
            </a:r>
          </a:p>
        </p:txBody>
      </p:sp>
      <p:sp>
        <p:nvSpPr>
          <p:cNvPr id="101387" name="Text Box 11"/>
          <p:cNvSpPr txBox="1">
            <a:spLocks noChangeArrowheads="1"/>
          </p:cNvSpPr>
          <p:nvPr userDrawn="1"/>
        </p:nvSpPr>
        <p:spPr bwMode="auto">
          <a:xfrm>
            <a:off x="6934200" y="6604000"/>
            <a:ext cx="2209800" cy="254000"/>
          </a:xfrm>
          <a:prstGeom prst="rect">
            <a:avLst/>
          </a:prstGeom>
          <a:solidFill>
            <a:srgbClr val="CCCCFF"/>
          </a:solidFill>
          <a:ln w="9525">
            <a:solidFill>
              <a:srgbClr val="00007D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defRPr/>
            </a:pPr>
            <a:r>
              <a:rPr lang="en-US" sz="1000" b="1">
                <a:solidFill>
                  <a:srgbClr val="00007D"/>
                </a:solidFill>
                <a:latin typeface="Arial" pitchFamily="-1" charset="0"/>
              </a:rPr>
              <a:t>A Small Dose of Ethics – 04/27/10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6600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6600"/>
          </a:solidFill>
          <a:latin typeface="Arial" pitchFamily="-1" charset="0"/>
          <a:ea typeface="ＭＳ Ｐゴシック" pitchFamily="-1" charset="-128"/>
          <a:cs typeface="ＭＳ Ｐゴシック" pitchFamily="-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6600"/>
          </a:solidFill>
          <a:latin typeface="Arial" pitchFamily="-1" charset="0"/>
          <a:ea typeface="ＭＳ Ｐゴシック" pitchFamily="-1" charset="-128"/>
          <a:cs typeface="ＭＳ Ｐゴシック" pitchFamily="-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6600"/>
          </a:solidFill>
          <a:latin typeface="Arial" pitchFamily="-1" charset="0"/>
          <a:ea typeface="ＭＳ Ｐゴシック" pitchFamily="-1" charset="-128"/>
          <a:cs typeface="ＭＳ Ｐゴシック" pitchFamily="-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6600"/>
          </a:solidFill>
          <a:latin typeface="Arial" pitchFamily="-1" charset="0"/>
          <a:ea typeface="ＭＳ Ｐゴシック" pitchFamily="-1" charset="-128"/>
          <a:cs typeface="ＭＳ Ｐゴシック" pitchFamily="-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6600"/>
          </a:solidFill>
          <a:latin typeface="Arial" pitchFamily="-1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6600"/>
          </a:solidFill>
          <a:latin typeface="Arial" pitchFamily="-1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6600"/>
          </a:solidFill>
          <a:latin typeface="Arial" pitchFamily="-1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6600"/>
          </a:solidFill>
          <a:latin typeface="Arial" pitchFamily="-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-1" charset="2"/>
        <a:defRPr sz="2900">
          <a:solidFill>
            <a:schemeClr val="tx1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-1" charset="2"/>
        <a:buChar char="l"/>
        <a:defRPr sz="2500">
          <a:solidFill>
            <a:schemeClr val="tx1"/>
          </a:solidFill>
          <a:latin typeface="+mn-lt"/>
          <a:ea typeface="ＭＳ Ｐゴシック" pitchFamily="-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-1" charset="2"/>
        <a:buChar char="¡"/>
        <a:defRPr sz="2200">
          <a:solidFill>
            <a:schemeClr val="tx1"/>
          </a:solidFill>
          <a:latin typeface="+mn-lt"/>
          <a:ea typeface="ＭＳ Ｐゴシック" pitchFamily="-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-1" charset="2"/>
        <a:buChar char="l"/>
        <a:defRPr sz="1900">
          <a:solidFill>
            <a:schemeClr val="tx1"/>
          </a:solidFill>
          <a:latin typeface="+mn-lt"/>
          <a:ea typeface="ＭＳ Ｐゴシック" pitchFamily="-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-1" charset="2"/>
        <a:buChar char="¡"/>
        <a:defRPr sz="1900">
          <a:solidFill>
            <a:schemeClr val="tx1"/>
          </a:solidFill>
          <a:latin typeface="+mn-lt"/>
          <a:ea typeface="ＭＳ Ｐゴシック" pitchFamily="-1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-1" charset="2"/>
        <a:buChar char="¡"/>
        <a:defRPr sz="1900">
          <a:solidFill>
            <a:schemeClr val="tx1"/>
          </a:solidFill>
          <a:latin typeface="+mn-lt"/>
          <a:ea typeface="ＭＳ Ｐゴシック" pitchFamily="-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-1" charset="2"/>
        <a:buChar char="¡"/>
        <a:defRPr sz="1900">
          <a:solidFill>
            <a:schemeClr val="tx1"/>
          </a:solidFill>
          <a:latin typeface="+mn-lt"/>
          <a:ea typeface="ＭＳ Ｐゴシック" pitchFamily="-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-1" charset="2"/>
        <a:buChar char="¡"/>
        <a:defRPr sz="1900">
          <a:solidFill>
            <a:schemeClr val="tx1"/>
          </a:solidFill>
          <a:latin typeface="+mn-lt"/>
          <a:ea typeface="ＭＳ Ｐゴシック" pitchFamily="-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-1" charset="2"/>
        <a:buChar char="¡"/>
        <a:defRPr sz="1900">
          <a:solidFill>
            <a:schemeClr val="tx1"/>
          </a:solidFill>
          <a:latin typeface="+mn-lt"/>
          <a:ea typeface="ＭＳ Ｐゴシック" pitchFamily="-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7" name="AutoShape 3"/>
          <p:cNvSpPr>
            <a:spLocks noChangeArrowheads="1"/>
          </p:cNvSpPr>
          <p:nvPr/>
        </p:nvSpPr>
        <p:spPr bwMode="auto">
          <a:xfrm>
            <a:off x="-3238500" y="685800"/>
            <a:ext cx="4114800" cy="3124200"/>
          </a:xfrm>
          <a:custGeom>
            <a:avLst/>
            <a:gdLst>
              <a:gd name="G0" fmla="+- 18296 0 0"/>
              <a:gd name="G1" fmla="+- -30880 0 0"/>
              <a:gd name="G2" fmla="+- 31512 0 0"/>
              <a:gd name="T0" fmla="*/ 32000 32000  1"/>
              <a:gd name="T1" fmla="*/ G0 G0  1"/>
              <a:gd name="T2" fmla="+- 0 T0 T1"/>
              <a:gd name="T3" fmla="sqrt T2"/>
              <a:gd name="G3" fmla="*/ 32000 T3 32000"/>
              <a:gd name="T4" fmla="*/ 32000 32000  1"/>
              <a:gd name="T5" fmla="*/ G1 G1  1"/>
              <a:gd name="T6" fmla="+- 0 T4 T5"/>
              <a:gd name="T7" fmla="sqrt T6"/>
              <a:gd name="G4" fmla="*/ 32000 T7 32000"/>
              <a:gd name="T8" fmla="*/ 32000 32000  1"/>
              <a:gd name="T9" fmla="*/ G2 G2  1"/>
              <a:gd name="T10" fmla="+- 0 T8 T9"/>
              <a:gd name="T11" fmla="sqrt T10"/>
              <a:gd name="G5" fmla="*/ 32000 T11 32000"/>
              <a:gd name="G6" fmla="+- 0 0 G3"/>
              <a:gd name="G7" fmla="+- 0 0 G4"/>
              <a:gd name="G8" fmla="+- 0 0 G5"/>
              <a:gd name="G9" fmla="+- 0 G4 G0"/>
              <a:gd name="G10" fmla="?: G9 G4 G0"/>
              <a:gd name="G11" fmla="?: G9 G1 G6"/>
              <a:gd name="G12" fmla="+- 0 G5 G0"/>
              <a:gd name="G13" fmla="?: G12 G5 G0"/>
              <a:gd name="G14" fmla="?: G12 G2 G3"/>
              <a:gd name="G15" fmla="+- G11 0 1"/>
              <a:gd name="G16" fmla="+- G14 1 0"/>
              <a:gd name="G17" fmla="+- 0 G14 G3"/>
              <a:gd name="G18" fmla="?: G17 G8 G13"/>
              <a:gd name="G19" fmla="?: G17 G0 G13"/>
              <a:gd name="G20" fmla="?: G17 G3 G16"/>
              <a:gd name="G21" fmla="+- 0 G6 G11"/>
              <a:gd name="G22" fmla="?: G21 G7 G10"/>
              <a:gd name="G23" fmla="?: G21 G0 G10"/>
              <a:gd name="G24" fmla="?: G21 G6 G15"/>
              <a:gd name="G25" fmla="min G10 G13"/>
              <a:gd name="G26" fmla="max G8 G7"/>
              <a:gd name="G27" fmla="max G26 G0"/>
              <a:gd name="T12" fmla="+- 0 G27 -32000"/>
              <a:gd name="T13" fmla="*/ T12 w 64000"/>
              <a:gd name="T14" fmla="+- 0 G11 -32000"/>
              <a:gd name="T15" fmla="*/ G11 h 64000"/>
              <a:gd name="T16" fmla="+- 0 G25 -32000"/>
              <a:gd name="T17" fmla="*/ T16 w 64000"/>
              <a:gd name="T18" fmla="+- 0 G14 -32000"/>
              <a:gd name="T19" fmla="*/ G14 h 64000"/>
            </a:gdLst>
            <a:ahLst/>
            <a:cxnLst>
              <a:cxn ang="0">
                <a:pos x="50296" y="5746"/>
              </a:cxn>
              <a:cxn ang="0">
                <a:pos x="64000" y="32000"/>
              </a:cxn>
              <a:cxn ang="0">
                <a:pos x="50296" y="58253"/>
              </a:cxn>
              <a:cxn ang="0">
                <a:pos x="50296" y="58253"/>
              </a:cxn>
              <a:cxn ang="0">
                <a:pos x="50295" y="58253"/>
              </a:cxn>
              <a:cxn ang="0">
                <a:pos x="50296" y="58254"/>
              </a:cxn>
              <a:cxn ang="0">
                <a:pos x="50296" y="5746"/>
              </a:cxn>
              <a:cxn ang="0">
                <a:pos x="50295" y="5746"/>
              </a:cxn>
              <a:cxn ang="0">
                <a:pos x="50296" y="5746"/>
              </a:cxn>
            </a:cxnLst>
            <a:rect l="T13" t="T15" r="T17" b="T19"/>
            <a:pathLst>
              <a:path w="64000" h="64000">
                <a:moveTo>
                  <a:pt x="50296" y="5746"/>
                </a:moveTo>
                <a:cubicBezTo>
                  <a:pt x="58882" y="11730"/>
                  <a:pt x="64000" y="21534"/>
                  <a:pt x="64000" y="32000"/>
                </a:cubicBezTo>
                <a:cubicBezTo>
                  <a:pt x="64000" y="42465"/>
                  <a:pt x="58882" y="52269"/>
                  <a:pt x="50296" y="58253"/>
                </a:cubicBezTo>
                <a:cubicBezTo>
                  <a:pt x="50296" y="58253"/>
                  <a:pt x="50296" y="58253"/>
                  <a:pt x="50295" y="58253"/>
                </a:cubicBezTo>
                <a:lnTo>
                  <a:pt x="50296" y="58254"/>
                </a:lnTo>
                <a:lnTo>
                  <a:pt x="50296" y="5746"/>
                </a:lnTo>
                <a:lnTo>
                  <a:pt x="50295" y="5746"/>
                </a:lnTo>
                <a:cubicBezTo>
                  <a:pt x="50296" y="5746"/>
                  <a:pt x="50296" y="5746"/>
                  <a:pt x="50296" y="5746"/>
                </a:cubicBezTo>
                <a:close/>
              </a:path>
            </a:pathLst>
          </a:cu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defRPr/>
            </a:pPr>
            <a:endParaRPr lang="en-US" sz="2400">
              <a:latin typeface="Times New Roman" pitchFamily="-1" charset="0"/>
            </a:endParaRPr>
          </a:p>
        </p:txBody>
      </p:sp>
      <p:sp>
        <p:nvSpPr>
          <p:cNvPr id="195588" name="AutoShape 4"/>
          <p:cNvSpPr>
            <a:spLocks noChangeArrowheads="1"/>
          </p:cNvSpPr>
          <p:nvPr/>
        </p:nvSpPr>
        <p:spPr bwMode="auto">
          <a:xfrm>
            <a:off x="-2425700" y="0"/>
            <a:ext cx="3094038" cy="3154363"/>
          </a:xfrm>
          <a:custGeom>
            <a:avLst/>
            <a:gdLst>
              <a:gd name="G0" fmla="+- 18077 0 0"/>
              <a:gd name="G1" fmla="+- -30880 0 0"/>
              <a:gd name="G2" fmla="+- 32000 0 0"/>
              <a:gd name="T0" fmla="*/ 32000 32000  1"/>
              <a:gd name="T1" fmla="*/ G0 G0  1"/>
              <a:gd name="T2" fmla="+- 0 T0 T1"/>
              <a:gd name="T3" fmla="sqrt T2"/>
              <a:gd name="G3" fmla="*/ 32000 T3 32000"/>
              <a:gd name="T4" fmla="*/ 32000 32000  1"/>
              <a:gd name="T5" fmla="*/ G1 G1  1"/>
              <a:gd name="T6" fmla="+- 0 T4 T5"/>
              <a:gd name="T7" fmla="sqrt T6"/>
              <a:gd name="G4" fmla="*/ 32000 T7 32000"/>
              <a:gd name="T8" fmla="*/ 32000 32000  1"/>
              <a:gd name="T9" fmla="*/ G2 G2  1"/>
              <a:gd name="T10" fmla="+- 0 T8 T9"/>
              <a:gd name="T11" fmla="sqrt T10"/>
              <a:gd name="G5" fmla="*/ 32000 T11 32000"/>
              <a:gd name="G6" fmla="+- 0 0 G3"/>
              <a:gd name="G7" fmla="+- 0 0 G4"/>
              <a:gd name="G8" fmla="+- 0 0 G5"/>
              <a:gd name="G9" fmla="+- 0 G4 G0"/>
              <a:gd name="G10" fmla="?: G9 G4 G0"/>
              <a:gd name="G11" fmla="?: G9 G1 G6"/>
              <a:gd name="G12" fmla="+- 0 G5 G0"/>
              <a:gd name="G13" fmla="?: G12 G5 G0"/>
              <a:gd name="G14" fmla="?: G12 G2 G3"/>
              <a:gd name="G15" fmla="+- G11 0 1"/>
              <a:gd name="G16" fmla="+- G14 1 0"/>
              <a:gd name="G17" fmla="+- 0 G14 G3"/>
              <a:gd name="G18" fmla="?: G17 G8 G13"/>
              <a:gd name="G19" fmla="?: G17 G0 G13"/>
              <a:gd name="G20" fmla="?: G17 G3 G16"/>
              <a:gd name="G21" fmla="+- 0 G6 G11"/>
              <a:gd name="G22" fmla="?: G21 G7 G10"/>
              <a:gd name="G23" fmla="?: G21 G0 G10"/>
              <a:gd name="G24" fmla="?: G21 G6 G15"/>
              <a:gd name="G25" fmla="min G10 G13"/>
              <a:gd name="G26" fmla="max G8 G7"/>
              <a:gd name="G27" fmla="max G26 G0"/>
              <a:gd name="T12" fmla="+- 0 G27 -32000"/>
              <a:gd name="T13" fmla="*/ T12 w 64000"/>
              <a:gd name="T14" fmla="+- 0 G11 -32000"/>
              <a:gd name="T15" fmla="*/ G11 h 64000"/>
              <a:gd name="T16" fmla="+- 0 G25 -32000"/>
              <a:gd name="T17" fmla="*/ T16 w 64000"/>
              <a:gd name="T18" fmla="+- 0 G14 -32000"/>
              <a:gd name="T19" fmla="*/ G14 h 64000"/>
            </a:gdLst>
            <a:ahLst/>
            <a:cxnLst>
              <a:cxn ang="0">
                <a:pos x="50077" y="5595"/>
              </a:cxn>
              <a:cxn ang="0">
                <a:pos x="64000" y="32000"/>
              </a:cxn>
              <a:cxn ang="0">
                <a:pos x="50077" y="58404"/>
              </a:cxn>
              <a:cxn ang="0">
                <a:pos x="50077" y="58404"/>
              </a:cxn>
              <a:cxn ang="0">
                <a:pos x="50076" y="58404"/>
              </a:cxn>
              <a:cxn ang="0">
                <a:pos x="50077" y="58405"/>
              </a:cxn>
              <a:cxn ang="0">
                <a:pos x="50077" y="5595"/>
              </a:cxn>
              <a:cxn ang="0">
                <a:pos x="50076" y="5595"/>
              </a:cxn>
              <a:cxn ang="0">
                <a:pos x="50077" y="5595"/>
              </a:cxn>
            </a:cxnLst>
            <a:rect l="T13" t="T15" r="T17" b="T19"/>
            <a:pathLst>
              <a:path w="64000" h="64000">
                <a:moveTo>
                  <a:pt x="50077" y="5595"/>
                </a:moveTo>
                <a:cubicBezTo>
                  <a:pt x="58790" y="11560"/>
                  <a:pt x="64000" y="21440"/>
                  <a:pt x="64000" y="32000"/>
                </a:cubicBezTo>
                <a:cubicBezTo>
                  <a:pt x="64000" y="42559"/>
                  <a:pt x="58790" y="52439"/>
                  <a:pt x="50077" y="58404"/>
                </a:cubicBezTo>
                <a:cubicBezTo>
                  <a:pt x="50077" y="58404"/>
                  <a:pt x="50077" y="58404"/>
                  <a:pt x="50076" y="58404"/>
                </a:cubicBezTo>
                <a:lnTo>
                  <a:pt x="50077" y="58405"/>
                </a:lnTo>
                <a:lnTo>
                  <a:pt x="50077" y="5595"/>
                </a:lnTo>
                <a:lnTo>
                  <a:pt x="50076" y="5595"/>
                </a:lnTo>
                <a:cubicBezTo>
                  <a:pt x="50077" y="5595"/>
                  <a:pt x="50077" y="5595"/>
                  <a:pt x="50077" y="5595"/>
                </a:cubicBezTo>
                <a:close/>
              </a:path>
            </a:pathLst>
          </a:custGeom>
          <a:solidFill>
            <a:srgbClr val="0080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defRPr/>
            </a:pPr>
            <a:endParaRPr lang="en-US">
              <a:latin typeface="Arial" pitchFamily="-1" charset="0"/>
            </a:endParaRPr>
          </a:p>
        </p:txBody>
      </p:sp>
      <p:sp>
        <p:nvSpPr>
          <p:cNvPr id="195589" name="Line 5"/>
          <p:cNvSpPr>
            <a:spLocks noChangeShapeType="1"/>
          </p:cNvSpPr>
          <p:nvPr/>
        </p:nvSpPr>
        <p:spPr bwMode="auto">
          <a:xfrm>
            <a:off x="1371600" y="1143000"/>
            <a:ext cx="7315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63493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228600"/>
            <a:ext cx="73136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3494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xxx</a:t>
            </a:r>
          </a:p>
        </p:txBody>
      </p:sp>
      <p:sp>
        <p:nvSpPr>
          <p:cNvPr id="195595" name="Text Box 11"/>
          <p:cNvSpPr txBox="1">
            <a:spLocks noChangeArrowheads="1"/>
          </p:cNvSpPr>
          <p:nvPr userDrawn="1"/>
        </p:nvSpPr>
        <p:spPr bwMode="auto">
          <a:xfrm>
            <a:off x="6934200" y="6604000"/>
            <a:ext cx="2209800" cy="254000"/>
          </a:xfrm>
          <a:prstGeom prst="rect">
            <a:avLst/>
          </a:prstGeom>
          <a:solidFill>
            <a:srgbClr val="CCCCFF"/>
          </a:solidFill>
          <a:ln w="9525">
            <a:solidFill>
              <a:srgbClr val="00007D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defRPr/>
            </a:pPr>
            <a:r>
              <a:rPr lang="en-US" sz="1000" b="1">
                <a:solidFill>
                  <a:srgbClr val="00007D"/>
                </a:solidFill>
                <a:latin typeface="Arial" pitchFamily="-1" charset="0"/>
              </a:rPr>
              <a:t>A Small Dose of Ethics – 04/27/10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-1" charset="0"/>
          <a:ea typeface="ＭＳ Ｐゴシック" pitchFamily="-1" charset="-128"/>
          <a:cs typeface="ＭＳ Ｐゴシック" pitchFamily="-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-1" charset="0"/>
          <a:ea typeface="ＭＳ Ｐゴシック" pitchFamily="-1" charset="-128"/>
          <a:cs typeface="ＭＳ Ｐゴシック" pitchFamily="-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-1" charset="0"/>
          <a:ea typeface="ＭＳ Ｐゴシック" pitchFamily="-1" charset="-128"/>
          <a:cs typeface="ＭＳ Ｐゴシック" pitchFamily="-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-1" charset="0"/>
          <a:ea typeface="ＭＳ Ｐゴシック" pitchFamily="-1" charset="-128"/>
          <a:cs typeface="ＭＳ Ｐゴシック" pitchFamily="-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-1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-1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-1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-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-1" charset="2"/>
        <a:defRPr sz="2900">
          <a:solidFill>
            <a:schemeClr val="tx1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-1" charset="2"/>
        <a:buChar char="l"/>
        <a:defRPr sz="2500">
          <a:solidFill>
            <a:schemeClr val="tx1"/>
          </a:solidFill>
          <a:latin typeface="+mn-lt"/>
          <a:ea typeface="ＭＳ Ｐゴシック" pitchFamily="-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-1" charset="2"/>
        <a:buChar char="¡"/>
        <a:defRPr sz="2200">
          <a:solidFill>
            <a:schemeClr val="tx1"/>
          </a:solidFill>
          <a:latin typeface="+mn-lt"/>
          <a:ea typeface="ＭＳ Ｐゴシック" pitchFamily="-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-1" charset="2"/>
        <a:buChar char="l"/>
        <a:defRPr sz="1900">
          <a:solidFill>
            <a:schemeClr val="tx1"/>
          </a:solidFill>
          <a:latin typeface="+mn-lt"/>
          <a:ea typeface="ＭＳ Ｐゴシック" pitchFamily="-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-1" charset="2"/>
        <a:buChar char="¡"/>
        <a:defRPr sz="1900">
          <a:solidFill>
            <a:schemeClr val="tx1"/>
          </a:solidFill>
          <a:latin typeface="+mn-lt"/>
          <a:ea typeface="ＭＳ Ｐゴシック" pitchFamily="-1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-1" charset="2"/>
        <a:buChar char="¡"/>
        <a:defRPr sz="1900">
          <a:solidFill>
            <a:schemeClr val="tx1"/>
          </a:solidFill>
          <a:latin typeface="+mn-lt"/>
          <a:ea typeface="ＭＳ Ｐゴシック" pitchFamily="-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-1" charset="2"/>
        <a:buChar char="¡"/>
        <a:defRPr sz="1900">
          <a:solidFill>
            <a:schemeClr val="tx1"/>
          </a:solidFill>
          <a:latin typeface="+mn-lt"/>
          <a:ea typeface="ＭＳ Ｐゴシック" pitchFamily="-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-1" charset="2"/>
        <a:buChar char="¡"/>
        <a:defRPr sz="1900">
          <a:solidFill>
            <a:schemeClr val="tx1"/>
          </a:solidFill>
          <a:latin typeface="+mn-lt"/>
          <a:ea typeface="ＭＳ Ｐゴシック" pitchFamily="-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-1" charset="2"/>
        <a:buChar char="¡"/>
        <a:defRPr sz="1900">
          <a:solidFill>
            <a:schemeClr val="tx1"/>
          </a:solidFill>
          <a:latin typeface="+mn-lt"/>
          <a:ea typeface="ＭＳ Ｐゴシック" pitchFamily="-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5" name="AutoShape 3"/>
          <p:cNvSpPr>
            <a:spLocks noChangeArrowheads="1"/>
          </p:cNvSpPr>
          <p:nvPr/>
        </p:nvSpPr>
        <p:spPr bwMode="auto">
          <a:xfrm>
            <a:off x="-3238500" y="685800"/>
            <a:ext cx="4114800" cy="3124200"/>
          </a:xfrm>
          <a:custGeom>
            <a:avLst/>
            <a:gdLst>
              <a:gd name="G0" fmla="+- 18296 0 0"/>
              <a:gd name="G1" fmla="+- -30880 0 0"/>
              <a:gd name="G2" fmla="+- 31512 0 0"/>
              <a:gd name="T0" fmla="*/ 32000 32000  1"/>
              <a:gd name="T1" fmla="*/ G0 G0  1"/>
              <a:gd name="T2" fmla="+- 0 T0 T1"/>
              <a:gd name="T3" fmla="sqrt T2"/>
              <a:gd name="G3" fmla="*/ 32000 T3 32000"/>
              <a:gd name="T4" fmla="*/ 32000 32000  1"/>
              <a:gd name="T5" fmla="*/ G1 G1  1"/>
              <a:gd name="T6" fmla="+- 0 T4 T5"/>
              <a:gd name="T7" fmla="sqrt T6"/>
              <a:gd name="G4" fmla="*/ 32000 T7 32000"/>
              <a:gd name="T8" fmla="*/ 32000 32000  1"/>
              <a:gd name="T9" fmla="*/ G2 G2  1"/>
              <a:gd name="T10" fmla="+- 0 T8 T9"/>
              <a:gd name="T11" fmla="sqrt T10"/>
              <a:gd name="G5" fmla="*/ 32000 T11 32000"/>
              <a:gd name="G6" fmla="+- 0 0 G3"/>
              <a:gd name="G7" fmla="+- 0 0 G4"/>
              <a:gd name="G8" fmla="+- 0 0 G5"/>
              <a:gd name="G9" fmla="+- 0 G4 G0"/>
              <a:gd name="G10" fmla="?: G9 G4 G0"/>
              <a:gd name="G11" fmla="?: G9 G1 G6"/>
              <a:gd name="G12" fmla="+- 0 G5 G0"/>
              <a:gd name="G13" fmla="?: G12 G5 G0"/>
              <a:gd name="G14" fmla="?: G12 G2 G3"/>
              <a:gd name="G15" fmla="+- G11 0 1"/>
              <a:gd name="G16" fmla="+- G14 1 0"/>
              <a:gd name="G17" fmla="+- 0 G14 G3"/>
              <a:gd name="G18" fmla="?: G17 G8 G13"/>
              <a:gd name="G19" fmla="?: G17 G0 G13"/>
              <a:gd name="G20" fmla="?: G17 G3 G16"/>
              <a:gd name="G21" fmla="+- 0 G6 G11"/>
              <a:gd name="G22" fmla="?: G21 G7 G10"/>
              <a:gd name="G23" fmla="?: G21 G0 G10"/>
              <a:gd name="G24" fmla="?: G21 G6 G15"/>
              <a:gd name="G25" fmla="min G10 G13"/>
              <a:gd name="G26" fmla="max G8 G7"/>
              <a:gd name="G27" fmla="max G26 G0"/>
              <a:gd name="T12" fmla="+- 0 G27 -32000"/>
              <a:gd name="T13" fmla="*/ T12 w 64000"/>
              <a:gd name="T14" fmla="+- 0 G11 -32000"/>
              <a:gd name="T15" fmla="*/ G11 h 64000"/>
              <a:gd name="T16" fmla="+- 0 G25 -32000"/>
              <a:gd name="T17" fmla="*/ T16 w 64000"/>
              <a:gd name="T18" fmla="+- 0 G14 -32000"/>
              <a:gd name="T19" fmla="*/ G14 h 64000"/>
            </a:gdLst>
            <a:ahLst/>
            <a:cxnLst>
              <a:cxn ang="0">
                <a:pos x="50296" y="5746"/>
              </a:cxn>
              <a:cxn ang="0">
                <a:pos x="64000" y="32000"/>
              </a:cxn>
              <a:cxn ang="0">
                <a:pos x="50296" y="58253"/>
              </a:cxn>
              <a:cxn ang="0">
                <a:pos x="50296" y="58253"/>
              </a:cxn>
              <a:cxn ang="0">
                <a:pos x="50295" y="58253"/>
              </a:cxn>
              <a:cxn ang="0">
                <a:pos x="50296" y="58254"/>
              </a:cxn>
              <a:cxn ang="0">
                <a:pos x="50296" y="5746"/>
              </a:cxn>
              <a:cxn ang="0">
                <a:pos x="50295" y="5746"/>
              </a:cxn>
              <a:cxn ang="0">
                <a:pos x="50296" y="5746"/>
              </a:cxn>
            </a:cxnLst>
            <a:rect l="T13" t="T15" r="T17" b="T19"/>
            <a:pathLst>
              <a:path w="64000" h="64000">
                <a:moveTo>
                  <a:pt x="50296" y="5746"/>
                </a:moveTo>
                <a:cubicBezTo>
                  <a:pt x="58882" y="11730"/>
                  <a:pt x="64000" y="21534"/>
                  <a:pt x="64000" y="32000"/>
                </a:cubicBezTo>
                <a:cubicBezTo>
                  <a:pt x="64000" y="42465"/>
                  <a:pt x="58882" y="52269"/>
                  <a:pt x="50296" y="58253"/>
                </a:cubicBezTo>
                <a:cubicBezTo>
                  <a:pt x="50296" y="58253"/>
                  <a:pt x="50296" y="58253"/>
                  <a:pt x="50295" y="58253"/>
                </a:cubicBezTo>
                <a:lnTo>
                  <a:pt x="50296" y="58254"/>
                </a:lnTo>
                <a:lnTo>
                  <a:pt x="50296" y="5746"/>
                </a:lnTo>
                <a:lnTo>
                  <a:pt x="50295" y="5746"/>
                </a:lnTo>
                <a:cubicBezTo>
                  <a:pt x="50296" y="5746"/>
                  <a:pt x="50296" y="5746"/>
                  <a:pt x="50296" y="5746"/>
                </a:cubicBezTo>
                <a:close/>
              </a:path>
            </a:pathLst>
          </a:custGeom>
          <a:solidFill>
            <a:srgbClr val="FF99CC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defRPr/>
            </a:pPr>
            <a:endParaRPr lang="en-US" sz="2400">
              <a:latin typeface="Times New Roman" pitchFamily="-1" charset="0"/>
            </a:endParaRPr>
          </a:p>
        </p:txBody>
      </p:sp>
      <p:sp>
        <p:nvSpPr>
          <p:cNvPr id="223236" name="AutoShape 4"/>
          <p:cNvSpPr>
            <a:spLocks noChangeArrowheads="1"/>
          </p:cNvSpPr>
          <p:nvPr/>
        </p:nvSpPr>
        <p:spPr bwMode="auto">
          <a:xfrm>
            <a:off x="-2425700" y="0"/>
            <a:ext cx="3094038" cy="3154363"/>
          </a:xfrm>
          <a:custGeom>
            <a:avLst/>
            <a:gdLst>
              <a:gd name="G0" fmla="+- 18077 0 0"/>
              <a:gd name="G1" fmla="+- -30880 0 0"/>
              <a:gd name="G2" fmla="+- 32000 0 0"/>
              <a:gd name="T0" fmla="*/ 32000 32000  1"/>
              <a:gd name="T1" fmla="*/ G0 G0  1"/>
              <a:gd name="T2" fmla="+- 0 T0 T1"/>
              <a:gd name="T3" fmla="sqrt T2"/>
              <a:gd name="G3" fmla="*/ 32000 T3 32000"/>
              <a:gd name="T4" fmla="*/ 32000 32000  1"/>
              <a:gd name="T5" fmla="*/ G1 G1  1"/>
              <a:gd name="T6" fmla="+- 0 T4 T5"/>
              <a:gd name="T7" fmla="sqrt T6"/>
              <a:gd name="G4" fmla="*/ 32000 T7 32000"/>
              <a:gd name="T8" fmla="*/ 32000 32000  1"/>
              <a:gd name="T9" fmla="*/ G2 G2  1"/>
              <a:gd name="T10" fmla="+- 0 T8 T9"/>
              <a:gd name="T11" fmla="sqrt T10"/>
              <a:gd name="G5" fmla="*/ 32000 T11 32000"/>
              <a:gd name="G6" fmla="+- 0 0 G3"/>
              <a:gd name="G7" fmla="+- 0 0 G4"/>
              <a:gd name="G8" fmla="+- 0 0 G5"/>
              <a:gd name="G9" fmla="+- 0 G4 G0"/>
              <a:gd name="G10" fmla="?: G9 G4 G0"/>
              <a:gd name="G11" fmla="?: G9 G1 G6"/>
              <a:gd name="G12" fmla="+- 0 G5 G0"/>
              <a:gd name="G13" fmla="?: G12 G5 G0"/>
              <a:gd name="G14" fmla="?: G12 G2 G3"/>
              <a:gd name="G15" fmla="+- G11 0 1"/>
              <a:gd name="G16" fmla="+- G14 1 0"/>
              <a:gd name="G17" fmla="+- 0 G14 G3"/>
              <a:gd name="G18" fmla="?: G17 G8 G13"/>
              <a:gd name="G19" fmla="?: G17 G0 G13"/>
              <a:gd name="G20" fmla="?: G17 G3 G16"/>
              <a:gd name="G21" fmla="+- 0 G6 G11"/>
              <a:gd name="G22" fmla="?: G21 G7 G10"/>
              <a:gd name="G23" fmla="?: G21 G0 G10"/>
              <a:gd name="G24" fmla="?: G21 G6 G15"/>
              <a:gd name="G25" fmla="min G10 G13"/>
              <a:gd name="G26" fmla="max G8 G7"/>
              <a:gd name="G27" fmla="max G26 G0"/>
              <a:gd name="T12" fmla="+- 0 G27 -32000"/>
              <a:gd name="T13" fmla="*/ T12 w 64000"/>
              <a:gd name="T14" fmla="+- 0 G11 -32000"/>
              <a:gd name="T15" fmla="*/ G11 h 64000"/>
              <a:gd name="T16" fmla="+- 0 G25 -32000"/>
              <a:gd name="T17" fmla="*/ T16 w 64000"/>
              <a:gd name="T18" fmla="+- 0 G14 -32000"/>
              <a:gd name="T19" fmla="*/ G14 h 64000"/>
            </a:gdLst>
            <a:ahLst/>
            <a:cxnLst>
              <a:cxn ang="0">
                <a:pos x="50077" y="5595"/>
              </a:cxn>
              <a:cxn ang="0">
                <a:pos x="64000" y="32000"/>
              </a:cxn>
              <a:cxn ang="0">
                <a:pos x="50077" y="58404"/>
              </a:cxn>
              <a:cxn ang="0">
                <a:pos x="50077" y="58404"/>
              </a:cxn>
              <a:cxn ang="0">
                <a:pos x="50076" y="58404"/>
              </a:cxn>
              <a:cxn ang="0">
                <a:pos x="50077" y="58405"/>
              </a:cxn>
              <a:cxn ang="0">
                <a:pos x="50077" y="5595"/>
              </a:cxn>
              <a:cxn ang="0">
                <a:pos x="50076" y="5595"/>
              </a:cxn>
              <a:cxn ang="0">
                <a:pos x="50077" y="5595"/>
              </a:cxn>
            </a:cxnLst>
            <a:rect l="T13" t="T15" r="T17" b="T19"/>
            <a:pathLst>
              <a:path w="64000" h="64000">
                <a:moveTo>
                  <a:pt x="50077" y="5595"/>
                </a:moveTo>
                <a:cubicBezTo>
                  <a:pt x="58790" y="11560"/>
                  <a:pt x="64000" y="21440"/>
                  <a:pt x="64000" y="32000"/>
                </a:cubicBezTo>
                <a:cubicBezTo>
                  <a:pt x="64000" y="42559"/>
                  <a:pt x="58790" y="52439"/>
                  <a:pt x="50077" y="58404"/>
                </a:cubicBezTo>
                <a:cubicBezTo>
                  <a:pt x="50077" y="58404"/>
                  <a:pt x="50077" y="58404"/>
                  <a:pt x="50076" y="58404"/>
                </a:cubicBezTo>
                <a:lnTo>
                  <a:pt x="50077" y="58405"/>
                </a:lnTo>
                <a:lnTo>
                  <a:pt x="50077" y="5595"/>
                </a:lnTo>
                <a:lnTo>
                  <a:pt x="50076" y="5595"/>
                </a:lnTo>
                <a:cubicBezTo>
                  <a:pt x="50077" y="5595"/>
                  <a:pt x="50077" y="5595"/>
                  <a:pt x="50077" y="5595"/>
                </a:cubicBezTo>
                <a:close/>
              </a:path>
            </a:pathLst>
          </a:custGeom>
          <a:solidFill>
            <a:srgbClr val="CC0099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defRPr/>
            </a:pPr>
            <a:endParaRPr lang="en-US">
              <a:latin typeface="Arial" pitchFamily="-1" charset="0"/>
            </a:endParaRPr>
          </a:p>
        </p:txBody>
      </p:sp>
      <p:sp>
        <p:nvSpPr>
          <p:cNvPr id="223237" name="Line 5"/>
          <p:cNvSpPr>
            <a:spLocks noChangeShapeType="1"/>
          </p:cNvSpPr>
          <p:nvPr/>
        </p:nvSpPr>
        <p:spPr bwMode="auto">
          <a:xfrm>
            <a:off x="1371600" y="1066800"/>
            <a:ext cx="7315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75781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228600"/>
            <a:ext cx="73136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5782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xxx</a:t>
            </a:r>
          </a:p>
        </p:txBody>
      </p:sp>
      <p:sp>
        <p:nvSpPr>
          <p:cNvPr id="223243" name="Text Box 11"/>
          <p:cNvSpPr txBox="1">
            <a:spLocks noChangeArrowheads="1"/>
          </p:cNvSpPr>
          <p:nvPr userDrawn="1"/>
        </p:nvSpPr>
        <p:spPr bwMode="auto">
          <a:xfrm>
            <a:off x="6934200" y="6604000"/>
            <a:ext cx="2209800" cy="254000"/>
          </a:xfrm>
          <a:prstGeom prst="rect">
            <a:avLst/>
          </a:prstGeom>
          <a:solidFill>
            <a:srgbClr val="CCCCFF"/>
          </a:solidFill>
          <a:ln w="9525">
            <a:solidFill>
              <a:srgbClr val="00007D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defRPr/>
            </a:pPr>
            <a:r>
              <a:rPr lang="en-US" sz="1000" b="1">
                <a:solidFill>
                  <a:srgbClr val="00007D"/>
                </a:solidFill>
                <a:latin typeface="Arial" pitchFamily="-1" charset="0"/>
              </a:rPr>
              <a:t>A Small Dose of Ethics – 04/27/10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-1" charset="0"/>
          <a:ea typeface="ＭＳ Ｐゴシック" pitchFamily="-1" charset="-128"/>
          <a:cs typeface="ＭＳ Ｐゴシック" pitchFamily="-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-1" charset="0"/>
          <a:ea typeface="ＭＳ Ｐゴシック" pitchFamily="-1" charset="-128"/>
          <a:cs typeface="ＭＳ Ｐゴシック" pitchFamily="-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-1" charset="0"/>
          <a:ea typeface="ＭＳ Ｐゴシック" pitchFamily="-1" charset="-128"/>
          <a:cs typeface="ＭＳ Ｐゴシック" pitchFamily="-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-1" charset="0"/>
          <a:ea typeface="ＭＳ Ｐゴシック" pitchFamily="-1" charset="-128"/>
          <a:cs typeface="ＭＳ Ｐゴシック" pitchFamily="-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-1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-1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-1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-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-1" charset="2"/>
        <a:defRPr sz="2900">
          <a:solidFill>
            <a:schemeClr val="tx1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-1" charset="2"/>
        <a:buChar char="l"/>
        <a:defRPr sz="2500">
          <a:solidFill>
            <a:schemeClr val="tx1"/>
          </a:solidFill>
          <a:latin typeface="+mn-lt"/>
          <a:ea typeface="ＭＳ Ｐゴシック" pitchFamily="-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-1" charset="2"/>
        <a:buChar char="¡"/>
        <a:defRPr sz="2200">
          <a:solidFill>
            <a:schemeClr val="tx1"/>
          </a:solidFill>
          <a:latin typeface="+mn-lt"/>
          <a:ea typeface="ＭＳ Ｐゴシック" pitchFamily="-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-1" charset="2"/>
        <a:buChar char="l"/>
        <a:defRPr sz="1900">
          <a:solidFill>
            <a:schemeClr val="tx1"/>
          </a:solidFill>
          <a:latin typeface="+mn-lt"/>
          <a:ea typeface="ＭＳ Ｐゴシック" pitchFamily="-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-1" charset="2"/>
        <a:buChar char="¡"/>
        <a:defRPr sz="1900">
          <a:solidFill>
            <a:schemeClr val="tx1"/>
          </a:solidFill>
          <a:latin typeface="+mn-lt"/>
          <a:ea typeface="ＭＳ Ｐゴシック" pitchFamily="-1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-1" charset="2"/>
        <a:buChar char="¡"/>
        <a:defRPr sz="1900">
          <a:solidFill>
            <a:schemeClr val="tx1"/>
          </a:solidFill>
          <a:latin typeface="+mn-lt"/>
          <a:ea typeface="ＭＳ Ｐゴシック" pitchFamily="-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-1" charset="2"/>
        <a:buChar char="¡"/>
        <a:defRPr sz="1900">
          <a:solidFill>
            <a:schemeClr val="tx1"/>
          </a:solidFill>
          <a:latin typeface="+mn-lt"/>
          <a:ea typeface="ＭＳ Ｐゴシック" pitchFamily="-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-1" charset="2"/>
        <a:buChar char="¡"/>
        <a:defRPr sz="1900">
          <a:solidFill>
            <a:schemeClr val="tx1"/>
          </a:solidFill>
          <a:latin typeface="+mn-lt"/>
          <a:ea typeface="ＭＳ Ｐゴシック" pitchFamily="-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-1" charset="2"/>
        <a:buChar char="¡"/>
        <a:defRPr sz="1900">
          <a:solidFill>
            <a:schemeClr val="tx1"/>
          </a:solidFill>
          <a:latin typeface="+mn-lt"/>
          <a:ea typeface="ＭＳ Ｐゴシック" pitchFamily="-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w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0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Relationship Id="rId2" Type="http://schemas.openxmlformats.org/officeDocument/2006/relationships/notesSlide" Target="../notesSlides/notesSlide5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1571625"/>
            <a:ext cx="7313613" cy="2771775"/>
          </a:xfrm>
          <a:noFill/>
        </p:spPr>
        <p:txBody>
          <a:bodyPr>
            <a:spAutoFit/>
          </a:bodyPr>
          <a:lstStyle/>
          <a:p>
            <a:pPr marL="0" indent="0" algn="ctr" eaLnBrk="1" hangingPunct="1"/>
            <a:r>
              <a:rPr lang="en-US" sz="4400"/>
              <a:t>An Introduction to the Ethical, Legal and Social Issues that Toxicologist Confront</a:t>
            </a:r>
            <a:endParaRPr lang="en-US" sz="2800"/>
          </a:p>
        </p:txBody>
      </p:sp>
      <p:sp>
        <p:nvSpPr>
          <p:cNvPr id="89091" name="Text Box 5"/>
          <p:cNvSpPr txBox="1">
            <a:spLocks noChangeArrowheads="1"/>
          </p:cNvSpPr>
          <p:nvPr/>
        </p:nvSpPr>
        <p:spPr bwMode="auto">
          <a:xfrm>
            <a:off x="1762125" y="134938"/>
            <a:ext cx="65436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000" b="1">
                <a:solidFill>
                  <a:srgbClr val="0000FF"/>
                </a:solidFill>
              </a:rPr>
              <a:t>A Small Dose of Ethics</a:t>
            </a:r>
          </a:p>
        </p:txBody>
      </p:sp>
      <p:sp>
        <p:nvSpPr>
          <p:cNvPr id="89092" name="Text Box 6"/>
          <p:cNvSpPr txBox="1">
            <a:spLocks noChangeArrowheads="1"/>
          </p:cNvSpPr>
          <p:nvPr/>
        </p:nvSpPr>
        <p:spPr bwMode="auto">
          <a:xfrm>
            <a:off x="1954213" y="5257800"/>
            <a:ext cx="5235575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 algn="ctr" eaLnBrk="1" hangingPunct="1">
              <a:buFont typeface="Wingdings" pitchFamily="-1" charset="2"/>
              <a:buNone/>
            </a:pPr>
            <a:r>
              <a:rPr lang="en-US" sz="2800" b="1">
                <a:latin typeface="Arial" pitchFamily="-1" charset="0"/>
              </a:rPr>
              <a:t>Steven G. Gilbert, PhD, DABT</a:t>
            </a:r>
          </a:p>
          <a:p>
            <a:pPr marL="457200" indent="-457200" algn="ctr" eaLnBrk="1" hangingPunct="1">
              <a:buFont typeface="Wingdings" pitchFamily="-1" charset="2"/>
              <a:buNone/>
            </a:pPr>
            <a:r>
              <a:rPr lang="en-US" sz="2800" b="1">
                <a:latin typeface="Arial" pitchFamily="-1" charset="0"/>
              </a:rPr>
              <a:t>www.toxipedia.org</a:t>
            </a:r>
          </a:p>
          <a:p>
            <a:pPr marL="457200" indent="-457200" algn="ctr" eaLnBrk="1" hangingPunct="1">
              <a:buFont typeface="Wingdings" pitchFamily="-1" charset="2"/>
              <a:buNone/>
            </a:pPr>
            <a:r>
              <a:rPr lang="en-US" sz="2800" b="1">
                <a:latin typeface="Arial" pitchFamily="-1" charset="0"/>
              </a:rPr>
              <a:t>www.asmalldoseof.org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ChangeArrowheads="1"/>
          </p:cNvSpPr>
          <p:nvPr/>
        </p:nvSpPr>
        <p:spPr bwMode="auto">
          <a:xfrm>
            <a:off x="1066800" y="1143000"/>
            <a:ext cx="8153400" cy="4032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 marL="971550" indent="-971550">
              <a:spcBef>
                <a:spcPct val="20000"/>
              </a:spcBef>
            </a:pPr>
            <a:r>
              <a:rPr lang="en-US" sz="2400" b="1">
                <a:latin typeface="Arial" pitchFamily="-1" charset="0"/>
              </a:rPr>
              <a:t>70’s  - Hastings Center founded, bioethics defined, Tuskegee noticed, Belmont Report (3 principles), Genentech Inc. founded, awareness of FAS, sensitivity of developing CNS</a:t>
            </a:r>
          </a:p>
          <a:p>
            <a:pPr marL="971550" indent="-971550">
              <a:spcBef>
                <a:spcPct val="20000"/>
              </a:spcBef>
            </a:pPr>
            <a:r>
              <a:rPr lang="en-US" sz="2400" b="1">
                <a:latin typeface="Arial" pitchFamily="-1" charset="0"/>
              </a:rPr>
              <a:t>80’s  - Recombinant microorganism could be patented, lead is harmful to developing brain</a:t>
            </a:r>
          </a:p>
          <a:p>
            <a:pPr marL="971550" indent="-971550">
              <a:spcBef>
                <a:spcPct val="20000"/>
              </a:spcBef>
            </a:pPr>
            <a:r>
              <a:rPr lang="en-US" sz="2400" b="1">
                <a:latin typeface="Arial" pitchFamily="-1" charset="0"/>
              </a:rPr>
              <a:t>90’s  - molecular biology, sequencing of human genome (other species), Jurassic Park</a:t>
            </a:r>
          </a:p>
          <a:p>
            <a:pPr marL="971550" indent="-971550">
              <a:spcBef>
                <a:spcPct val="20000"/>
              </a:spcBef>
            </a:pPr>
            <a:r>
              <a:rPr lang="en-US" sz="2400" b="1">
                <a:latin typeface="Arial" pitchFamily="-1" charset="0"/>
              </a:rPr>
              <a:t>00’s  - US stem cell research restricted</a:t>
            </a:r>
          </a:p>
          <a:p>
            <a:pPr marL="971550" indent="-971550">
              <a:spcBef>
                <a:spcPct val="20000"/>
              </a:spcBef>
            </a:pPr>
            <a:r>
              <a:rPr lang="en-US" sz="2400" b="1">
                <a:latin typeface="Arial" pitchFamily="-1" charset="0"/>
              </a:rPr>
              <a:t>03     - Human cloned?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295400" y="76200"/>
            <a:ext cx="5943600" cy="701675"/>
          </a:xfrm>
          <a:noFill/>
        </p:spPr>
        <p:txBody>
          <a:bodyPr/>
          <a:lstStyle/>
          <a:p>
            <a:pPr eaLnBrk="1" hangingPunct="1"/>
            <a:r>
              <a:rPr lang="en-US" sz="4000"/>
              <a:t>Ethics and Science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4"/>
          <p:cNvSpPr>
            <a:spLocks noChangeArrowheads="1"/>
          </p:cNvSpPr>
          <p:nvPr/>
        </p:nvSpPr>
        <p:spPr bwMode="auto">
          <a:xfrm>
            <a:off x="3505200" y="2444750"/>
            <a:ext cx="5486400" cy="2279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latin typeface="Arial" pitchFamily="-1" charset="0"/>
              </a:rPr>
              <a:t>"A thing is right when it tends to preserve the integrity, stability, and beauty of the biotic community. It is wrong when it tends otherwise." - Aldo Leopold, 1949, </a:t>
            </a:r>
            <a:r>
              <a:rPr lang="en-US" sz="2400" b="1" i="1">
                <a:latin typeface="Arial" pitchFamily="-1" charset="0"/>
              </a:rPr>
              <a:t>A Sand County Almanac</a:t>
            </a:r>
            <a:r>
              <a:rPr lang="en-US" sz="2400" b="1">
                <a:latin typeface="Arial" pitchFamily="-1" charset="0"/>
              </a:rPr>
              <a:t> </a:t>
            </a:r>
          </a:p>
        </p:txBody>
      </p:sp>
      <p:sp>
        <p:nvSpPr>
          <p:cNvPr id="109571" name="Rectangle 5"/>
          <p:cNvSpPr>
            <a:spLocks noChangeArrowheads="1"/>
          </p:cNvSpPr>
          <p:nvPr/>
        </p:nvSpPr>
        <p:spPr bwMode="auto">
          <a:xfrm>
            <a:off x="1200150" y="196850"/>
            <a:ext cx="8401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3600" b="1">
                <a:solidFill>
                  <a:srgbClr val="0000FF"/>
                </a:solidFill>
                <a:latin typeface="Arial" pitchFamily="-1" charset="0"/>
              </a:rPr>
              <a:t>The First Bioethicist</a:t>
            </a:r>
            <a:endParaRPr lang="en-US" sz="4000" b="1">
              <a:solidFill>
                <a:srgbClr val="0000FF"/>
              </a:solidFill>
              <a:latin typeface="Arial" pitchFamily="-1" charset="0"/>
            </a:endParaRPr>
          </a:p>
        </p:txBody>
      </p:sp>
      <p:pic>
        <p:nvPicPr>
          <p:cNvPr id="109572" name="Picture 6" descr="ald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066800"/>
            <a:ext cx="3375025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573" name="Text Box 7"/>
          <p:cNvSpPr txBox="1">
            <a:spLocks noChangeArrowheads="1"/>
          </p:cNvSpPr>
          <p:nvPr/>
        </p:nvSpPr>
        <p:spPr bwMode="auto">
          <a:xfrm>
            <a:off x="152400" y="6003925"/>
            <a:ext cx="33607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1">
                <a:solidFill>
                  <a:schemeClr val="tx2"/>
                </a:solidFill>
                <a:latin typeface="Arial" pitchFamily="-1" charset="0"/>
              </a:rPr>
              <a:t>---------- 1887 - 1948 ----------</a:t>
            </a:r>
          </a:p>
        </p:txBody>
      </p:sp>
      <p:sp>
        <p:nvSpPr>
          <p:cNvPr id="109574" name="Text Box 8"/>
          <p:cNvSpPr txBox="1">
            <a:spLocks noChangeArrowheads="1"/>
          </p:cNvSpPr>
          <p:nvPr/>
        </p:nvSpPr>
        <p:spPr bwMode="auto">
          <a:xfrm>
            <a:off x="4267200" y="1233488"/>
            <a:ext cx="4084638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4800" b="1">
                <a:latin typeface="Arial" pitchFamily="-1" charset="0"/>
              </a:rPr>
              <a:t>Aldo Leopold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4"/>
          <p:cNvSpPr>
            <a:spLocks noChangeArrowheads="1"/>
          </p:cNvSpPr>
          <p:nvPr/>
        </p:nvSpPr>
        <p:spPr bwMode="auto">
          <a:xfrm>
            <a:off x="1219200" y="1968500"/>
            <a:ext cx="6705600" cy="3136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>
                <a:latin typeface="Arial" pitchFamily="-1" charset="0"/>
              </a:rPr>
              <a:t>“An ethic, ecologically, is a limitation on freedom of action in the struggle for existence”</a:t>
            </a:r>
          </a:p>
          <a:p>
            <a:pPr algn="ctr"/>
            <a:r>
              <a:rPr lang="en-US" sz="4000" b="1">
                <a:latin typeface="Arial" pitchFamily="-1" charset="0"/>
              </a:rPr>
              <a:t>Aldo Leopold</a:t>
            </a:r>
          </a:p>
        </p:txBody>
      </p:sp>
      <p:sp>
        <p:nvSpPr>
          <p:cNvPr id="111619" name="Rectangle 5"/>
          <p:cNvSpPr>
            <a:spLocks noChangeArrowheads="1"/>
          </p:cNvSpPr>
          <p:nvPr/>
        </p:nvSpPr>
        <p:spPr bwMode="auto">
          <a:xfrm>
            <a:off x="1276350" y="196850"/>
            <a:ext cx="8401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3600" b="1">
                <a:solidFill>
                  <a:srgbClr val="0000FF"/>
                </a:solidFill>
                <a:latin typeface="Arial" pitchFamily="-1" charset="0"/>
              </a:rPr>
              <a:t>Limits on Freedom</a:t>
            </a:r>
            <a:endParaRPr lang="en-US" sz="4000" b="1">
              <a:solidFill>
                <a:srgbClr val="0000FF"/>
              </a:solidFill>
              <a:latin typeface="Arial" pitchFamily="-1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4" descr="Garrett Hardin &amp; wif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914400"/>
            <a:ext cx="4267200" cy="277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667" name="Rectangle 5"/>
          <p:cNvSpPr>
            <a:spLocks noChangeArrowheads="1"/>
          </p:cNvSpPr>
          <p:nvPr/>
        </p:nvSpPr>
        <p:spPr bwMode="auto">
          <a:xfrm>
            <a:off x="1143000" y="196850"/>
            <a:ext cx="7010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3600" b="1">
                <a:solidFill>
                  <a:srgbClr val="0000FF"/>
                </a:solidFill>
                <a:latin typeface="Arial" pitchFamily="-1" charset="0"/>
              </a:rPr>
              <a:t>“The Commons”</a:t>
            </a:r>
          </a:p>
        </p:txBody>
      </p:sp>
      <p:pic>
        <p:nvPicPr>
          <p:cNvPr id="113668" name="Picture 6" descr="pastur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3783013"/>
            <a:ext cx="4191000" cy="284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69" name="Picture 7" descr="jjessup-wv-pasture-in-spri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1633538"/>
            <a:ext cx="4724400" cy="331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670" name="Text Box 8"/>
          <p:cNvSpPr txBox="1">
            <a:spLocks noChangeArrowheads="1"/>
          </p:cNvSpPr>
          <p:nvPr/>
        </p:nvSpPr>
        <p:spPr bwMode="auto">
          <a:xfrm>
            <a:off x="0" y="5029200"/>
            <a:ext cx="48942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buFont typeface="Wingdings" pitchFamily="-1" charset="2"/>
              <a:buNone/>
            </a:pPr>
            <a:r>
              <a:rPr lang="en-US" sz="2400" b="1">
                <a:solidFill>
                  <a:schemeClr val="tx2"/>
                </a:solidFill>
                <a:latin typeface="Arial" pitchFamily="-1" charset="0"/>
              </a:rPr>
              <a:t>The Tragedy of the Commons</a:t>
            </a:r>
          </a:p>
          <a:p>
            <a:pPr eaLnBrk="1" hangingPunct="1">
              <a:buFont typeface="Wingdings" pitchFamily="-1" charset="2"/>
              <a:buNone/>
            </a:pPr>
            <a:r>
              <a:rPr lang="en-US" sz="2400" b="1">
                <a:solidFill>
                  <a:schemeClr val="tx2"/>
                </a:solidFill>
                <a:latin typeface="Arial" pitchFamily="-1" charset="0"/>
              </a:rPr>
              <a:t>By Garrett Hardin, Science, 1968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4"/>
          <p:cNvSpPr>
            <a:spLocks noChangeArrowheads="1"/>
          </p:cNvSpPr>
          <p:nvPr/>
        </p:nvSpPr>
        <p:spPr bwMode="auto">
          <a:xfrm>
            <a:off x="1219200" y="196850"/>
            <a:ext cx="6248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3600" b="1">
                <a:solidFill>
                  <a:srgbClr val="0000FF"/>
                </a:solidFill>
                <a:latin typeface="Arial" pitchFamily="-1" charset="0"/>
              </a:rPr>
              <a:t>Technical Solutions</a:t>
            </a:r>
          </a:p>
        </p:txBody>
      </p:sp>
      <p:sp>
        <p:nvSpPr>
          <p:cNvPr id="115715" name="Text Box 5"/>
          <p:cNvSpPr txBox="1">
            <a:spLocks noChangeArrowheads="1"/>
          </p:cNvSpPr>
          <p:nvPr/>
        </p:nvSpPr>
        <p:spPr bwMode="auto">
          <a:xfrm>
            <a:off x="838200" y="1600200"/>
            <a:ext cx="7315200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>
              <a:buFont typeface="Wingdings" pitchFamily="-1" charset="2"/>
              <a:buNone/>
            </a:pPr>
            <a:r>
              <a:rPr lang="en-US" sz="4000" b="1">
                <a:solidFill>
                  <a:srgbClr val="0000FF"/>
                </a:solidFill>
                <a:latin typeface="Arial" pitchFamily="-1" charset="0"/>
              </a:rPr>
              <a:t>“It is our considered professional judgment that this dilemma has no technical solution.”</a:t>
            </a:r>
          </a:p>
          <a:p>
            <a:pPr algn="ctr" eaLnBrk="1" hangingPunct="1">
              <a:buFont typeface="Wingdings" pitchFamily="-1" charset="2"/>
              <a:buNone/>
            </a:pPr>
            <a:endParaRPr lang="en-US" sz="4000" b="1">
              <a:solidFill>
                <a:srgbClr val="0000FF"/>
              </a:solidFill>
              <a:latin typeface="Arial" pitchFamily="-1" charset="0"/>
            </a:endParaRPr>
          </a:p>
          <a:p>
            <a:pPr algn="ctr" eaLnBrk="1" hangingPunct="1">
              <a:buFont typeface="Wingdings" pitchFamily="-1" charset="2"/>
              <a:buNone/>
            </a:pPr>
            <a:r>
              <a:rPr lang="en-US" sz="2800" b="1">
                <a:solidFill>
                  <a:srgbClr val="0000FF"/>
                </a:solidFill>
                <a:latin typeface="Arial" pitchFamily="-1" charset="0"/>
              </a:rPr>
              <a:t>The Tragedy of the Commons</a:t>
            </a:r>
          </a:p>
          <a:p>
            <a:pPr algn="ctr" eaLnBrk="1" hangingPunct="1">
              <a:buFont typeface="Wingdings" pitchFamily="-1" charset="2"/>
              <a:buNone/>
            </a:pPr>
            <a:r>
              <a:rPr lang="en-US" sz="2800" b="1">
                <a:solidFill>
                  <a:srgbClr val="0000FF"/>
                </a:solidFill>
                <a:latin typeface="Arial" pitchFamily="-1" charset="0"/>
              </a:rPr>
              <a:t>By Garrett Hardin, Science, 1968</a:t>
            </a:r>
          </a:p>
          <a:p>
            <a:pPr eaLnBrk="1" hangingPunct="1">
              <a:buFont typeface="Wingdings" pitchFamily="-1" charset="2"/>
              <a:buNone/>
            </a:pPr>
            <a:endParaRPr lang="en-US" sz="1600" b="1">
              <a:solidFill>
                <a:schemeClr val="tx2"/>
              </a:solidFill>
              <a:latin typeface="Arial" pitchFamily="-1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ChangeArrowheads="1"/>
          </p:cNvSpPr>
          <p:nvPr/>
        </p:nvSpPr>
        <p:spPr bwMode="auto">
          <a:xfrm>
            <a:off x="3429000" y="2673350"/>
            <a:ext cx="5486400" cy="2279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latin typeface="Arial" pitchFamily="-1" charset="0"/>
              </a:rPr>
              <a:t>"Biology combined with diverse humanistic knowledge forging a science that sets a system of medical and environmental priorities for acceptable survival.“</a:t>
            </a:r>
          </a:p>
          <a:p>
            <a:pPr algn="ctr"/>
            <a:r>
              <a:rPr lang="en-US" sz="2400" b="1" i="1">
                <a:latin typeface="Arial" pitchFamily="-1" charset="0"/>
              </a:rPr>
              <a:t>Global Bioethics </a:t>
            </a:r>
            <a:r>
              <a:rPr lang="en-US" sz="2400" b="1">
                <a:latin typeface="Arial" pitchFamily="-1" charset="0"/>
              </a:rPr>
              <a:t>(1988)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30200" y="76200"/>
            <a:ext cx="8401050" cy="762000"/>
          </a:xfrm>
          <a:noFill/>
        </p:spPr>
        <p:txBody>
          <a:bodyPr/>
          <a:lstStyle/>
          <a:p>
            <a:pPr eaLnBrk="1" hangingPunct="1"/>
            <a:r>
              <a:rPr lang="en-US" b="0"/>
              <a:t>Bioethics</a:t>
            </a:r>
            <a:endParaRPr lang="en-US" sz="4000"/>
          </a:p>
        </p:txBody>
      </p:sp>
      <p:sp>
        <p:nvSpPr>
          <p:cNvPr id="117764" name="Text Box 4"/>
          <p:cNvSpPr txBox="1">
            <a:spLocks noChangeArrowheads="1"/>
          </p:cNvSpPr>
          <p:nvPr/>
        </p:nvSpPr>
        <p:spPr bwMode="auto">
          <a:xfrm>
            <a:off x="633413" y="5775325"/>
            <a:ext cx="30241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1">
                <a:solidFill>
                  <a:schemeClr val="tx2"/>
                </a:solidFill>
                <a:latin typeface="Arial" pitchFamily="-1" charset="0"/>
              </a:rPr>
              <a:t>-------- 1911 - 2001 --------</a:t>
            </a:r>
          </a:p>
        </p:txBody>
      </p:sp>
      <p:pic>
        <p:nvPicPr>
          <p:cNvPr id="117765" name="Picture 5" descr="pott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3575" y="1371600"/>
            <a:ext cx="2994025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7766" name="Text Box 6"/>
          <p:cNvSpPr txBox="1">
            <a:spLocks noChangeArrowheads="1"/>
          </p:cNvSpPr>
          <p:nvPr/>
        </p:nvSpPr>
        <p:spPr bwMode="auto">
          <a:xfrm>
            <a:off x="3657600" y="1568450"/>
            <a:ext cx="51482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3600" b="1">
                <a:solidFill>
                  <a:schemeClr val="tx2"/>
                </a:solidFill>
                <a:latin typeface="Arial" pitchFamily="-1" charset="0"/>
              </a:rPr>
              <a:t>Van Rensselaer Potter</a:t>
            </a:r>
            <a:r>
              <a:rPr lang="en-US" sz="3200" b="1">
                <a:solidFill>
                  <a:schemeClr val="tx2"/>
                </a:solidFill>
                <a:latin typeface="Arial" pitchFamily="-1" charset="0"/>
              </a:rPr>
              <a:t> 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84150"/>
            <a:ext cx="7997825" cy="609600"/>
          </a:xfrm>
        </p:spPr>
        <p:txBody>
          <a:bodyPr/>
          <a:lstStyle/>
          <a:p>
            <a:pPr eaLnBrk="1" hangingPunct="1"/>
            <a:r>
              <a:rPr lang="en-US" sz="3400" b="1"/>
              <a:t>Decision Making – Causal Inferences</a:t>
            </a:r>
          </a:p>
        </p:txBody>
      </p:sp>
      <p:pic>
        <p:nvPicPr>
          <p:cNvPr id="119811" name="Picture 13" descr="thinker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38450" y="1295400"/>
            <a:ext cx="348615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ChangeArrowheads="1"/>
          </p:cNvSpPr>
          <p:nvPr/>
        </p:nvSpPr>
        <p:spPr bwMode="auto">
          <a:xfrm>
            <a:off x="990600" y="1600200"/>
            <a:ext cx="8153400" cy="4530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 marL="457200" indent="-457200">
              <a:spcBef>
                <a:spcPct val="20000"/>
              </a:spcBef>
            </a:pPr>
            <a:r>
              <a:rPr lang="en-US" sz="2800" b="1">
                <a:latin typeface="Arial" pitchFamily="-1" charset="0"/>
                <a:ea typeface="Times New Roman" pitchFamily="-1" charset="0"/>
                <a:cs typeface="Times New Roman" pitchFamily="-1" charset="0"/>
              </a:rPr>
              <a:t>"All scientific work is incomplete - whether it be observational or experimental. All scientific work is liable to be upset or modified by advancing knowledge. That does not confer upon us a freedom to ignore the knowledge we already have or postpone the action that it appears to demand at a given time. " </a:t>
            </a:r>
          </a:p>
          <a:p>
            <a:pPr marL="457200" indent="-457200">
              <a:spcBef>
                <a:spcPct val="20000"/>
              </a:spcBef>
            </a:pPr>
            <a:endParaRPr lang="en-US" sz="2800" b="1">
              <a:latin typeface="Arial" pitchFamily="-1" charset="0"/>
              <a:ea typeface="Times New Roman" pitchFamily="-1" charset="0"/>
              <a:cs typeface="Times New Roman" pitchFamily="-1" charset="0"/>
            </a:endParaRPr>
          </a:p>
          <a:p>
            <a:pPr marL="457200" indent="-457200">
              <a:spcBef>
                <a:spcPct val="20000"/>
              </a:spcBef>
            </a:pPr>
            <a:r>
              <a:rPr lang="en-US" sz="2800" b="1">
                <a:latin typeface="Arial" pitchFamily="-1" charset="0"/>
                <a:ea typeface="Times New Roman" pitchFamily="-1" charset="0"/>
                <a:cs typeface="Times New Roman" pitchFamily="-1" charset="0"/>
              </a:rPr>
              <a:t> Sir Austin Bradford Hill (1965)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219200" y="230188"/>
            <a:ext cx="6248400" cy="579437"/>
          </a:xfrm>
        </p:spPr>
        <p:txBody>
          <a:bodyPr/>
          <a:lstStyle/>
          <a:p>
            <a:pPr eaLnBrk="1" hangingPunct="1"/>
            <a:r>
              <a:rPr lang="en-US" sz="3200" b="1">
                <a:ea typeface="Times New Roman" pitchFamily="-1" charset="0"/>
                <a:cs typeface="Times New Roman" pitchFamily="-1" charset="0"/>
              </a:rPr>
              <a:t>Sir Austin Bradford Hill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ChangeArrowheads="1"/>
          </p:cNvSpPr>
          <p:nvPr/>
        </p:nvSpPr>
        <p:spPr bwMode="auto">
          <a:xfrm>
            <a:off x="1371600" y="1524000"/>
            <a:ext cx="7696200" cy="46180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 marL="457200" indent="-457200">
              <a:spcBef>
                <a:spcPct val="20000"/>
              </a:spcBef>
              <a:buFontTx/>
              <a:buAutoNum type="arabicPeriod"/>
            </a:pPr>
            <a:r>
              <a:rPr lang="en-US" sz="2800" b="1">
                <a:latin typeface="Arial" pitchFamily="-1" charset="0"/>
                <a:ea typeface="Times New Roman" pitchFamily="-1" charset="0"/>
                <a:cs typeface="Times New Roman" pitchFamily="-1" charset="0"/>
              </a:rPr>
              <a:t>Strength of association </a:t>
            </a:r>
          </a:p>
          <a:p>
            <a:pPr marL="457200" indent="-457200">
              <a:spcBef>
                <a:spcPct val="20000"/>
              </a:spcBef>
              <a:buFontTx/>
              <a:buAutoNum type="arabicPeriod"/>
            </a:pPr>
            <a:r>
              <a:rPr lang="en-US" sz="2800" b="1">
                <a:latin typeface="Arial" pitchFamily="-1" charset="0"/>
                <a:ea typeface="Times New Roman" pitchFamily="-1" charset="0"/>
                <a:cs typeface="Times New Roman" pitchFamily="-1" charset="0"/>
              </a:rPr>
              <a:t>Consistency of findings</a:t>
            </a:r>
          </a:p>
          <a:p>
            <a:pPr marL="457200" indent="-457200">
              <a:spcBef>
                <a:spcPct val="20000"/>
              </a:spcBef>
              <a:buFontTx/>
              <a:buAutoNum type="arabicPeriod"/>
            </a:pPr>
            <a:r>
              <a:rPr lang="en-US" sz="2800" b="1">
                <a:latin typeface="Arial" pitchFamily="-1" charset="0"/>
                <a:ea typeface="Times New Roman" pitchFamily="-1" charset="0"/>
                <a:cs typeface="Times New Roman" pitchFamily="-1" charset="0"/>
              </a:rPr>
              <a:t>Biological gradient</a:t>
            </a:r>
          </a:p>
          <a:p>
            <a:pPr marL="457200" indent="-457200">
              <a:spcBef>
                <a:spcPct val="20000"/>
              </a:spcBef>
              <a:buFontTx/>
              <a:buAutoNum type="arabicPeriod"/>
            </a:pPr>
            <a:r>
              <a:rPr lang="en-US" sz="2800" b="1">
                <a:latin typeface="Arial" pitchFamily="-1" charset="0"/>
                <a:ea typeface="Times New Roman" pitchFamily="-1" charset="0"/>
                <a:cs typeface="Times New Roman" pitchFamily="-1" charset="0"/>
              </a:rPr>
              <a:t>Temporal sequence </a:t>
            </a:r>
          </a:p>
          <a:p>
            <a:pPr marL="457200" indent="-457200">
              <a:spcBef>
                <a:spcPct val="20000"/>
              </a:spcBef>
              <a:buFontTx/>
              <a:buAutoNum type="arabicPeriod"/>
            </a:pPr>
            <a:r>
              <a:rPr lang="en-US" sz="2800" b="1">
                <a:latin typeface="Arial" pitchFamily="-1" charset="0"/>
                <a:ea typeface="Times New Roman" pitchFamily="-1" charset="0"/>
                <a:cs typeface="Times New Roman" pitchFamily="-1" charset="0"/>
              </a:rPr>
              <a:t>Biologic or theoretical plausibility</a:t>
            </a:r>
          </a:p>
          <a:p>
            <a:pPr marL="457200" indent="-457200">
              <a:spcBef>
                <a:spcPct val="20000"/>
              </a:spcBef>
              <a:buFontTx/>
              <a:buAutoNum type="arabicPeriod"/>
            </a:pPr>
            <a:r>
              <a:rPr lang="en-US" sz="2800" b="1">
                <a:latin typeface="Arial" pitchFamily="-1" charset="0"/>
                <a:ea typeface="Times New Roman" pitchFamily="-1" charset="0"/>
                <a:cs typeface="Times New Roman" pitchFamily="-1" charset="0"/>
              </a:rPr>
              <a:t>Coherence with established knowledge </a:t>
            </a:r>
          </a:p>
          <a:p>
            <a:pPr marL="457200" indent="-457200">
              <a:spcBef>
                <a:spcPct val="20000"/>
              </a:spcBef>
              <a:buFontTx/>
              <a:buAutoNum type="arabicPeriod"/>
            </a:pPr>
            <a:r>
              <a:rPr lang="en-US" sz="2800" b="1">
                <a:latin typeface="Arial" pitchFamily="-1" charset="0"/>
                <a:ea typeface="Times New Roman" pitchFamily="-1" charset="0"/>
                <a:cs typeface="Times New Roman" pitchFamily="-1" charset="0"/>
              </a:rPr>
              <a:t>Specificity of association</a:t>
            </a:r>
          </a:p>
          <a:p>
            <a:pPr marL="457200" indent="-457200">
              <a:spcBef>
                <a:spcPct val="20000"/>
              </a:spcBef>
            </a:pPr>
            <a:endParaRPr lang="en-US" sz="2800" b="1">
              <a:latin typeface="Arial" pitchFamily="-1" charset="0"/>
              <a:ea typeface="Times New Roman" pitchFamily="-1" charset="0"/>
              <a:cs typeface="Times New Roman" pitchFamily="-1" charset="0"/>
            </a:endParaRPr>
          </a:p>
          <a:p>
            <a:pPr marL="457200" indent="-457200">
              <a:spcBef>
                <a:spcPct val="20000"/>
              </a:spcBef>
            </a:pPr>
            <a:r>
              <a:rPr lang="en-US" sz="2800" b="1">
                <a:latin typeface="Arial" pitchFamily="-1" charset="0"/>
                <a:ea typeface="Times New Roman" pitchFamily="-1" charset="0"/>
                <a:cs typeface="Times New Roman" pitchFamily="-1" charset="0"/>
              </a:rPr>
              <a:t> Sir Austin Bradford Hill (1965)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295400" y="230188"/>
            <a:ext cx="6553200" cy="579437"/>
          </a:xfrm>
        </p:spPr>
        <p:txBody>
          <a:bodyPr/>
          <a:lstStyle/>
          <a:p>
            <a:pPr eaLnBrk="1" hangingPunct="1"/>
            <a:r>
              <a:rPr lang="en-US" sz="3200" b="1">
                <a:ea typeface="Times New Roman" pitchFamily="-1" charset="0"/>
                <a:cs typeface="Times New Roman" pitchFamily="-1" charset="0"/>
              </a:rPr>
              <a:t>Determining Causation</a:t>
            </a:r>
            <a:r>
              <a:rPr lang="en-US" sz="3200" b="1">
                <a:solidFill>
                  <a:schemeClr val="tx1"/>
                </a:solidFill>
                <a:ea typeface="Times New Roman" pitchFamily="-1" charset="0"/>
                <a:cs typeface="Times New Roman" pitchFamily="-1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Legal Implications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-1" charset="2"/>
              <a:buChar char="Ø"/>
            </a:pPr>
            <a:r>
              <a:rPr lang="en-US"/>
              <a:t>Often legal and financial implications:</a:t>
            </a:r>
          </a:p>
          <a:p>
            <a:pPr lvl="1" eaLnBrk="1" hangingPunct="1"/>
            <a:r>
              <a:rPr lang="en-US"/>
              <a:t>Agent Orange compensation </a:t>
            </a:r>
          </a:p>
          <a:p>
            <a:pPr lvl="1" eaLnBrk="1" hangingPunct="1"/>
            <a:r>
              <a:rPr lang="en-US"/>
              <a:t>Breast implants</a:t>
            </a:r>
          </a:p>
          <a:p>
            <a:pPr lvl="1" eaLnBrk="1" hangingPunct="1"/>
            <a:r>
              <a:rPr lang="en-US"/>
              <a:t>Other toxic torts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0013" y="92075"/>
            <a:ext cx="7313612" cy="701675"/>
          </a:xfrm>
        </p:spPr>
        <p:txBody>
          <a:bodyPr/>
          <a:lstStyle/>
          <a:p>
            <a:pPr eaLnBrk="1" hangingPunct="1"/>
            <a:r>
              <a:rPr lang="en-US" sz="4000"/>
              <a:t>Outline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0013" y="1676400"/>
            <a:ext cx="7313612" cy="4244975"/>
          </a:xfrm>
          <a:noFill/>
        </p:spPr>
        <p:txBody>
          <a:bodyPr>
            <a:spAutoFit/>
          </a:bodyPr>
          <a:lstStyle/>
          <a:p>
            <a:pPr eaLnBrk="1" hangingPunct="1">
              <a:buFont typeface="Wingdings" pitchFamily="-1" charset="2"/>
              <a:buChar char="Ø"/>
            </a:pPr>
            <a:r>
              <a:rPr lang="en-US"/>
              <a:t>An Introduction to Ethics</a:t>
            </a:r>
          </a:p>
          <a:p>
            <a:pPr eaLnBrk="1" hangingPunct="1">
              <a:buFont typeface="Wingdings" pitchFamily="-1" charset="2"/>
              <a:buChar char="Ø"/>
            </a:pPr>
            <a:r>
              <a:rPr lang="en-US"/>
              <a:t>Evolution of Ethics</a:t>
            </a:r>
          </a:p>
          <a:p>
            <a:pPr eaLnBrk="1" hangingPunct="1">
              <a:buFont typeface="Wingdings" pitchFamily="-1" charset="2"/>
              <a:buChar char="Ø"/>
            </a:pPr>
            <a:r>
              <a:rPr lang="en-US"/>
              <a:t>Causal Inferences</a:t>
            </a:r>
          </a:p>
          <a:p>
            <a:pPr eaLnBrk="1" hangingPunct="1">
              <a:buFont typeface="Wingdings" pitchFamily="-1" charset="2"/>
              <a:buChar char="Ø"/>
            </a:pPr>
            <a:r>
              <a:rPr lang="en-US"/>
              <a:t>Basic Principles</a:t>
            </a:r>
          </a:p>
          <a:p>
            <a:pPr eaLnBrk="1" hangingPunct="1">
              <a:buFont typeface="Wingdings" pitchFamily="-1" charset="2"/>
              <a:buChar char="Ø"/>
            </a:pPr>
            <a:r>
              <a:rPr lang="en-US"/>
              <a:t>Integrity </a:t>
            </a:r>
          </a:p>
          <a:p>
            <a:pPr eaLnBrk="1" hangingPunct="1">
              <a:buFont typeface="Wingdings" pitchFamily="-1" charset="2"/>
              <a:buChar char="Ø"/>
            </a:pPr>
            <a:r>
              <a:rPr lang="en-US"/>
              <a:t>Animals in Research</a:t>
            </a:r>
          </a:p>
          <a:p>
            <a:pPr eaLnBrk="1" hangingPunct="1">
              <a:buFont typeface="Wingdings" pitchFamily="-1" charset="2"/>
              <a:buChar char="Ø"/>
            </a:pPr>
            <a:r>
              <a:rPr lang="en-US"/>
              <a:t>Humans in Research</a:t>
            </a:r>
          </a:p>
          <a:p>
            <a:pPr eaLnBrk="1" hangingPunct="1">
              <a:buFont typeface="Wingdings" pitchFamily="-1" charset="2"/>
              <a:buChar char="Ø"/>
            </a:pPr>
            <a:r>
              <a:rPr lang="en-US"/>
              <a:t>Resources</a:t>
            </a:r>
          </a:p>
        </p:txBody>
      </p:sp>
      <p:pic>
        <p:nvPicPr>
          <p:cNvPr id="91140" name="Picture 4" descr="MCj0406372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2362200"/>
            <a:ext cx="2770188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219200" y="1600200"/>
            <a:ext cx="7464425" cy="4267200"/>
          </a:xfrm>
          <a:noFill/>
        </p:spPr>
        <p:txBody>
          <a:bodyPr/>
          <a:lstStyle/>
          <a:p>
            <a:pPr marL="552450" indent="-552450" eaLnBrk="1" hangingPunct="1">
              <a:spcBef>
                <a:spcPct val="35000"/>
              </a:spcBef>
            </a:pPr>
            <a:r>
              <a:rPr lang="en-US"/>
              <a:t>By academic freedom I understand the right to search for truth and to publish and teach what one holds to be true.</a:t>
            </a:r>
          </a:p>
          <a:p>
            <a:pPr marL="552450" indent="-552450" eaLnBrk="1" hangingPunct="1">
              <a:spcBef>
                <a:spcPct val="35000"/>
              </a:spcBef>
            </a:pPr>
            <a:r>
              <a:rPr lang="en-US"/>
              <a:t>This right implies also a duty: one must not conceal any part of what one has recognized to be true. </a:t>
            </a:r>
          </a:p>
          <a:p>
            <a:pPr marL="552450" indent="-552450" eaLnBrk="1" hangingPunct="1">
              <a:spcBef>
                <a:spcPct val="35000"/>
              </a:spcBef>
            </a:pPr>
            <a:r>
              <a:rPr lang="en-US" b="1"/>
              <a:t>Albert Einstein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0013" y="2286000"/>
            <a:ext cx="7313612" cy="3656013"/>
          </a:xfrm>
        </p:spPr>
        <p:txBody>
          <a:bodyPr/>
          <a:lstStyle/>
          <a:p>
            <a:pPr algn="ctr" eaLnBrk="1" hangingPunct="1"/>
            <a:r>
              <a:rPr lang="en-US" sz="4400"/>
              <a:t>BASIC PRINCIPLES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Basic Principles</a:t>
            </a:r>
          </a:p>
        </p:txBody>
      </p:sp>
      <p:pic>
        <p:nvPicPr>
          <p:cNvPr id="132099" name="Picture 4" descr="gir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1066800"/>
            <a:ext cx="3222625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2100" name="Picture 5" descr="Lead ki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3429000"/>
            <a:ext cx="4495800" cy="339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36525"/>
            <a:ext cx="6096000" cy="698500"/>
          </a:xfrm>
          <a:noFill/>
        </p:spPr>
        <p:txBody>
          <a:bodyPr lIns="90488" tIns="44450" rIns="90488" bIns="44450" anchor="ctr"/>
          <a:lstStyle/>
          <a:p>
            <a:pPr eaLnBrk="1" hangingPunct="1"/>
            <a:r>
              <a:rPr lang="en-US" sz="4000"/>
              <a:t>Biomedical Ethics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73213" y="2243138"/>
            <a:ext cx="6907212" cy="2493962"/>
          </a:xfrm>
          <a:noFill/>
        </p:spPr>
        <p:txBody>
          <a:bodyPr lIns="90488" tIns="44450" rIns="90488" bIns="44450"/>
          <a:lstStyle/>
          <a:p>
            <a:pPr algn="ctr" eaLnBrk="1" hangingPunct="1">
              <a:lnSpc>
                <a:spcPct val="90000"/>
              </a:lnSpc>
            </a:pPr>
            <a:r>
              <a:rPr lang="en-US" sz="3700" b="1">
                <a:latin typeface="Arial" pitchFamily="-1" charset="0"/>
              </a:rPr>
              <a:t>Respect for Autonomy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3700" b="1">
                <a:latin typeface="Arial" pitchFamily="-1" charset="0"/>
              </a:rPr>
              <a:t>Nonmaleficence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3700" b="1">
                <a:latin typeface="Arial" pitchFamily="-1" charset="0"/>
              </a:rPr>
              <a:t>Beneficence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3700" b="1">
                <a:latin typeface="Arial" pitchFamily="-1" charset="0"/>
              </a:rPr>
              <a:t>Justice</a:t>
            </a:r>
          </a:p>
        </p:txBody>
      </p:sp>
      <p:sp>
        <p:nvSpPr>
          <p:cNvPr id="134148" name="Rectangle 4"/>
          <p:cNvSpPr>
            <a:spLocks noChangeArrowheads="1"/>
          </p:cNvSpPr>
          <p:nvPr/>
        </p:nvSpPr>
        <p:spPr bwMode="auto">
          <a:xfrm>
            <a:off x="900113" y="5594350"/>
            <a:ext cx="407670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r>
              <a:rPr lang="en-US" sz="2000" b="1">
                <a:latin typeface="Arial" pitchFamily="-1" charset="0"/>
              </a:rPr>
              <a:t>Beauchamp and Childress, 1994</a:t>
            </a: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136525"/>
            <a:ext cx="6248400" cy="698500"/>
          </a:xfrm>
          <a:noFill/>
        </p:spPr>
        <p:txBody>
          <a:bodyPr lIns="90488" tIns="44450" rIns="90488" bIns="44450" anchor="ctr"/>
          <a:lstStyle/>
          <a:p>
            <a:pPr eaLnBrk="1" hangingPunct="1"/>
            <a:r>
              <a:rPr lang="en-US" sz="4000"/>
              <a:t>Respect for Autonomy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1524000"/>
            <a:ext cx="7010400" cy="4341813"/>
          </a:xfrm>
          <a:noFill/>
        </p:spPr>
        <p:txBody>
          <a:bodyPr lIns="90488" tIns="44450" rIns="90488" bIns="44450">
            <a:spAutoFit/>
          </a:bodyPr>
          <a:lstStyle/>
          <a:p>
            <a:pPr eaLnBrk="1" hangingPunct="1"/>
            <a:r>
              <a:rPr lang="en-US" sz="3300" b="1">
                <a:latin typeface="Arial" pitchFamily="-1" charset="0"/>
              </a:rPr>
              <a:t>B&amp;C – a norm of respecting the decision making capacities of autonomous persons</a:t>
            </a:r>
          </a:p>
          <a:p>
            <a:pPr lvl="1" eaLnBrk="1" hangingPunct="1"/>
            <a:r>
              <a:rPr lang="en-US" b="1">
                <a:latin typeface="Arial" pitchFamily="-1" charset="0"/>
              </a:rPr>
              <a:t>Support decisions of clients</a:t>
            </a:r>
          </a:p>
          <a:p>
            <a:pPr lvl="1" eaLnBrk="1" hangingPunct="1"/>
            <a:r>
              <a:rPr lang="en-US" b="1">
                <a:latin typeface="Arial" pitchFamily="-1" charset="0"/>
              </a:rPr>
              <a:t>No right or wrong</a:t>
            </a:r>
          </a:p>
          <a:p>
            <a:pPr lvl="1" eaLnBrk="1" hangingPunct="1"/>
            <a:r>
              <a:rPr lang="en-US" b="1">
                <a:latin typeface="Arial" pitchFamily="-1" charset="0"/>
              </a:rPr>
              <a:t>Optimal use of information</a:t>
            </a:r>
          </a:p>
          <a:p>
            <a:pPr lvl="1" eaLnBrk="1" hangingPunct="1"/>
            <a:r>
              <a:rPr lang="en-US" b="1">
                <a:latin typeface="Arial" pitchFamily="-1" charset="0"/>
              </a:rPr>
              <a:t>Education</a:t>
            </a:r>
          </a:p>
          <a:p>
            <a:pPr lvl="1" eaLnBrk="1" hangingPunct="1"/>
            <a:r>
              <a:rPr lang="en-US" b="1">
                <a:latin typeface="Arial" pitchFamily="-1" charset="0"/>
              </a:rPr>
              <a:t>Honesty – tell the facts</a:t>
            </a:r>
          </a:p>
          <a:p>
            <a:pPr lvl="1" eaLnBrk="1" hangingPunct="1"/>
            <a:r>
              <a:rPr lang="en-US" b="1">
                <a:latin typeface="Arial" pitchFamily="-1" charset="0"/>
              </a:rPr>
              <a:t>(not truth, not right or wrong)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34938"/>
            <a:ext cx="7620000" cy="698500"/>
          </a:xfrm>
          <a:noFill/>
        </p:spPr>
        <p:txBody>
          <a:bodyPr lIns="90488" tIns="44450" rIns="90488" bIns="44450" anchor="ctr"/>
          <a:lstStyle/>
          <a:p>
            <a:pPr eaLnBrk="1" hangingPunct="1"/>
            <a:r>
              <a:rPr lang="en-US" sz="4000"/>
              <a:t>Non-maleficence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73213" y="2346325"/>
            <a:ext cx="6907212" cy="2276475"/>
          </a:xfrm>
          <a:noFill/>
        </p:spPr>
        <p:txBody>
          <a:bodyPr lIns="90488" tIns="44450" rIns="90488" bIns="44450">
            <a:spAutoFit/>
          </a:bodyPr>
          <a:lstStyle/>
          <a:p>
            <a:pPr eaLnBrk="1" hangingPunct="1"/>
            <a:r>
              <a:rPr lang="en-US" sz="3700" b="1">
                <a:latin typeface="Arial" pitchFamily="-1" charset="0"/>
              </a:rPr>
              <a:t>B&amp;C – a norm of avoiding the causation of harm</a:t>
            </a:r>
          </a:p>
          <a:p>
            <a:pPr lvl="1" eaLnBrk="1" hangingPunct="1"/>
            <a:r>
              <a:rPr lang="en-US" sz="2900" b="1">
                <a:latin typeface="Arial" pitchFamily="-1" charset="0"/>
              </a:rPr>
              <a:t>Do no harm (the Hippocratic Oath)</a:t>
            </a:r>
          </a:p>
          <a:p>
            <a:pPr lvl="1" eaLnBrk="1" hangingPunct="1"/>
            <a:r>
              <a:rPr lang="en-US" sz="2900" b="1">
                <a:latin typeface="Arial" pitchFamily="-1" charset="0"/>
              </a:rPr>
              <a:t>Truth telling to avoid harm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9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36525"/>
            <a:ext cx="7772400" cy="698500"/>
          </a:xfrm>
          <a:noFill/>
        </p:spPr>
        <p:txBody>
          <a:bodyPr lIns="90488" tIns="44450" rIns="90488" bIns="44450" anchor="ctr"/>
          <a:lstStyle/>
          <a:p>
            <a:pPr eaLnBrk="1" hangingPunct="1"/>
            <a:r>
              <a:rPr lang="en-US" sz="4000"/>
              <a:t>Beneficence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524000"/>
            <a:ext cx="7772400" cy="3844925"/>
          </a:xfrm>
          <a:noFill/>
        </p:spPr>
        <p:txBody>
          <a:bodyPr lIns="90488" tIns="44450" rIns="90488" bIns="44450">
            <a:spAutoFit/>
          </a:bodyPr>
          <a:lstStyle/>
          <a:p>
            <a:pPr eaLnBrk="1" hangingPunct="1"/>
            <a:r>
              <a:rPr lang="en-US" sz="3700" b="1">
                <a:latin typeface="Arial" pitchFamily="-1" charset="0"/>
              </a:rPr>
              <a:t>B&amp;C – a group of norms for providing benefits and balancing benefits against risks and cost</a:t>
            </a:r>
          </a:p>
          <a:p>
            <a:pPr lvl="1" eaLnBrk="1" hangingPunct="1"/>
            <a:r>
              <a:rPr lang="en-US" sz="2900" b="1">
                <a:latin typeface="Arial" pitchFamily="-1" charset="0"/>
              </a:rPr>
              <a:t>Do good</a:t>
            </a:r>
          </a:p>
          <a:p>
            <a:pPr lvl="1" eaLnBrk="1" hangingPunct="1"/>
            <a:r>
              <a:rPr lang="en-US" sz="2900" b="1">
                <a:latin typeface="Arial" pitchFamily="-1" charset="0"/>
              </a:rPr>
              <a:t>Golden rule of Christian tradition – do unto others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7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36525"/>
            <a:ext cx="7772400" cy="698500"/>
          </a:xfrm>
          <a:noFill/>
        </p:spPr>
        <p:txBody>
          <a:bodyPr lIns="90488" tIns="44450" rIns="90488" bIns="44450" anchor="ctr"/>
          <a:lstStyle/>
          <a:p>
            <a:pPr eaLnBrk="1" hangingPunct="1"/>
            <a:r>
              <a:rPr lang="en-US" sz="4000"/>
              <a:t>Justice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79588" y="1752600"/>
            <a:ext cx="6907212" cy="2840038"/>
          </a:xfrm>
          <a:noFill/>
        </p:spPr>
        <p:txBody>
          <a:bodyPr lIns="90488" tIns="44450" rIns="90488" bIns="44450">
            <a:spAutoFit/>
          </a:bodyPr>
          <a:lstStyle/>
          <a:p>
            <a:pPr eaLnBrk="1" hangingPunct="1"/>
            <a:r>
              <a:rPr lang="en-US" sz="3700" b="1">
                <a:latin typeface="Arial" pitchFamily="-1" charset="0"/>
              </a:rPr>
              <a:t>B&amp;C – a group of norms for distributing benefits, risks and cost </a:t>
            </a:r>
            <a:r>
              <a:rPr lang="en-US" sz="3700" b="1" u="sng">
                <a:latin typeface="Arial" pitchFamily="-1" charset="0"/>
              </a:rPr>
              <a:t>fairly</a:t>
            </a:r>
          </a:p>
          <a:p>
            <a:pPr lvl="1" eaLnBrk="1" hangingPunct="1"/>
            <a:r>
              <a:rPr lang="en-US" sz="2900" b="1">
                <a:latin typeface="Arial" pitchFamily="-1" charset="0"/>
              </a:rPr>
              <a:t>Equal Access</a:t>
            </a:r>
          </a:p>
          <a:p>
            <a:pPr lvl="1" eaLnBrk="1" hangingPunct="1"/>
            <a:r>
              <a:rPr lang="en-US" sz="2900" b="1">
                <a:latin typeface="Arial" pitchFamily="-1" charset="0"/>
              </a:rPr>
              <a:t>Right to medical care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5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36525"/>
            <a:ext cx="7696200" cy="698500"/>
          </a:xfrm>
          <a:noFill/>
        </p:spPr>
        <p:txBody>
          <a:bodyPr lIns="90488" tIns="44450" rIns="90488" bIns="44450" anchor="ctr"/>
          <a:lstStyle/>
          <a:p>
            <a:pPr eaLnBrk="1" hangingPunct="1"/>
            <a:r>
              <a:rPr lang="en-US" sz="4000"/>
              <a:t>Medical Ethics Evolution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371600"/>
            <a:ext cx="7772400" cy="4159250"/>
          </a:xfrm>
          <a:noFill/>
        </p:spPr>
        <p:txBody>
          <a:bodyPr lIns="90488" tIns="44450" rIns="90488" bIns="44450">
            <a:spAutoFit/>
          </a:bodyPr>
          <a:lstStyle/>
          <a:p>
            <a:pPr eaLnBrk="1" hangingPunct="1"/>
            <a:r>
              <a:rPr lang="en-US" sz="3300" b="1">
                <a:latin typeface="Arial" pitchFamily="-1" charset="0"/>
              </a:rPr>
              <a:t>1803 Thomas Percival – doctrine of medical ethics – basis for American Medical Association first code of ethics 1947 </a:t>
            </a:r>
          </a:p>
          <a:p>
            <a:pPr lvl="1" eaLnBrk="1" hangingPunct="1"/>
            <a:r>
              <a:rPr lang="en-US" b="1">
                <a:latin typeface="Arial" pitchFamily="-1" charset="0"/>
              </a:rPr>
              <a:t>That nonmaleficence and beneficence trump the patient’s (client’s) preference and rights in any circumstance of serious conflict</a:t>
            </a:r>
          </a:p>
          <a:p>
            <a:pPr lvl="1" eaLnBrk="1" hangingPunct="1"/>
            <a:r>
              <a:rPr lang="en-US" b="1">
                <a:latin typeface="Arial" pitchFamily="-1" charset="0"/>
              </a:rPr>
              <a:t>Lack of respect of autonomy and distributed jutice</a:t>
            </a:r>
            <a:endParaRPr lang="en-US" sz="2100" b="1">
              <a:latin typeface="Arial" pitchFamily="-1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3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Today’s Medical Ethics Issues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-1" charset="2"/>
              <a:buChar char="Ø"/>
            </a:pPr>
            <a:r>
              <a:rPr lang="en-US"/>
              <a:t>Stem Cell Research</a:t>
            </a:r>
          </a:p>
          <a:p>
            <a:pPr eaLnBrk="1" hangingPunct="1">
              <a:buFont typeface="Wingdings" pitchFamily="-1" charset="2"/>
              <a:buChar char="Ø"/>
            </a:pPr>
            <a:r>
              <a:rPr lang="en-US"/>
              <a:t>Cloning</a:t>
            </a:r>
          </a:p>
          <a:p>
            <a:pPr eaLnBrk="1" hangingPunct="1">
              <a:buFont typeface="Wingdings" pitchFamily="-1" charset="2"/>
              <a:buChar char="Ø"/>
            </a:pPr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2209800"/>
            <a:ext cx="7313612" cy="2209800"/>
          </a:xfrm>
        </p:spPr>
        <p:txBody>
          <a:bodyPr/>
          <a:lstStyle/>
          <a:p>
            <a:pPr algn="ctr" eaLnBrk="1" hangingPunct="1"/>
            <a:r>
              <a:rPr lang="en-US" sz="4400"/>
              <a:t>AN INTRODUCTION TO ETHICS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0013" y="168275"/>
            <a:ext cx="7313612" cy="701675"/>
          </a:xfrm>
        </p:spPr>
        <p:txBody>
          <a:bodyPr/>
          <a:lstStyle/>
          <a:p>
            <a:pPr eaLnBrk="1" hangingPunct="1"/>
            <a:r>
              <a:rPr lang="en-US" sz="4000"/>
              <a:t>Integrity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Animals in Research</a:t>
            </a:r>
          </a:p>
        </p:txBody>
      </p:sp>
      <p:sp>
        <p:nvSpPr>
          <p:cNvPr id="189466" name="Rectangle 26"/>
          <p:cNvSpPr>
            <a:spLocks noGrp="1" noChangeArrowheads="1"/>
          </p:cNvSpPr>
          <p:nvPr>
            <p:ph type="body" idx="1"/>
          </p:nvPr>
        </p:nvSpPr>
        <p:spPr>
          <a:xfrm>
            <a:off x="1779588" y="1752600"/>
            <a:ext cx="6907212" cy="1943100"/>
          </a:xfrm>
          <a:noFill/>
        </p:spPr>
        <p:txBody>
          <a:bodyPr lIns="90488" tIns="44450" rIns="90488" bIns="44450">
            <a:spAutoFit/>
          </a:bodyPr>
          <a:lstStyle/>
          <a:p>
            <a:pPr eaLnBrk="1" hangingPunct="1">
              <a:buFont typeface="Wingdings" pitchFamily="-1" charset="2"/>
              <a:buChar char="Ø"/>
            </a:pPr>
            <a:r>
              <a:rPr lang="en-US" b="1"/>
              <a:t>Benefit to Humans versus Harm to Animals</a:t>
            </a:r>
          </a:p>
          <a:p>
            <a:pPr eaLnBrk="1" hangingPunct="1">
              <a:buFont typeface="Wingdings" pitchFamily="-1" charset="2"/>
              <a:buChar char="Ø"/>
            </a:pPr>
            <a:r>
              <a:rPr lang="en-US" b="1"/>
              <a:t>Often a matter of individual believes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66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4"/>
          <p:cNvSpPr>
            <a:spLocks noGrp="1" noChangeArrowheads="1"/>
          </p:cNvSpPr>
          <p:nvPr>
            <p:ph type="title"/>
          </p:nvPr>
        </p:nvSpPr>
        <p:spPr>
          <a:xfrm>
            <a:off x="1295400" y="228600"/>
            <a:ext cx="6553200" cy="579438"/>
          </a:xfrm>
          <a:noFill/>
        </p:spPr>
        <p:txBody>
          <a:bodyPr/>
          <a:lstStyle/>
          <a:p>
            <a:pPr eaLnBrk="1" hangingPunct="1"/>
            <a:r>
              <a:rPr lang="en-US"/>
              <a:t>Animals in Research</a:t>
            </a:r>
          </a:p>
        </p:txBody>
      </p:sp>
      <p:grpSp>
        <p:nvGrpSpPr>
          <p:cNvPr id="156675" name="Group 5"/>
          <p:cNvGrpSpPr>
            <a:grpSpLocks/>
          </p:cNvGrpSpPr>
          <p:nvPr/>
        </p:nvGrpSpPr>
        <p:grpSpPr bwMode="auto">
          <a:xfrm>
            <a:off x="1027113" y="1828800"/>
            <a:ext cx="8040687" cy="4799013"/>
            <a:chOff x="434" y="849"/>
            <a:chExt cx="5065" cy="3023"/>
          </a:xfrm>
        </p:grpSpPr>
        <p:sp>
          <p:nvSpPr>
            <p:cNvPr id="156677" name="Rectangle 6"/>
            <p:cNvSpPr>
              <a:spLocks noChangeArrowheads="1"/>
            </p:cNvSpPr>
            <p:nvPr/>
          </p:nvSpPr>
          <p:spPr bwMode="auto">
            <a:xfrm>
              <a:off x="3408" y="2496"/>
              <a:ext cx="1920" cy="100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678" name="Rectangle 7"/>
            <p:cNvSpPr>
              <a:spLocks noChangeArrowheads="1"/>
            </p:cNvSpPr>
            <p:nvPr/>
          </p:nvSpPr>
          <p:spPr bwMode="auto">
            <a:xfrm>
              <a:off x="434" y="849"/>
              <a:ext cx="5065" cy="3023"/>
            </a:xfrm>
            <a:prstGeom prst="rect">
              <a:avLst/>
            </a:prstGeom>
            <a:solidFill>
              <a:srgbClr val="FFFFFF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679" name="Arc 8"/>
            <p:cNvSpPr>
              <a:spLocks/>
            </p:cNvSpPr>
            <p:nvPr/>
          </p:nvSpPr>
          <p:spPr bwMode="auto">
            <a:xfrm>
              <a:off x="1088" y="1661"/>
              <a:ext cx="2111" cy="2111"/>
            </a:xfrm>
            <a:custGeom>
              <a:avLst/>
              <a:gdLst>
                <a:gd name="T0" fmla="*/ 1049 w 43200"/>
                <a:gd name="T1" fmla="*/ 0 h 43200"/>
                <a:gd name="T2" fmla="*/ 360 w 43200"/>
                <a:gd name="T3" fmla="*/ 262 h 43200"/>
                <a:gd name="T4" fmla="*/ 1056 w 43200"/>
                <a:gd name="T5" fmla="*/ 1056 h 432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200"/>
                <a:gd name="T11" fmla="*/ 43200 w 432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200" fill="none" extrusionOk="0">
                  <a:moveTo>
                    <a:pt x="21477" y="0"/>
                  </a:moveTo>
                  <a:cubicBezTo>
                    <a:pt x="21518" y="0"/>
                    <a:pt x="21559" y="-1"/>
                    <a:pt x="21600" y="-1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15375"/>
                    <a:pt x="2685" y="9453"/>
                    <a:pt x="7367" y="5351"/>
                  </a:cubicBezTo>
                </a:path>
                <a:path w="43200" h="43200" stroke="0" extrusionOk="0">
                  <a:moveTo>
                    <a:pt x="21477" y="0"/>
                  </a:moveTo>
                  <a:cubicBezTo>
                    <a:pt x="21518" y="0"/>
                    <a:pt x="21559" y="-1"/>
                    <a:pt x="21600" y="-1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15375"/>
                    <a:pt x="2685" y="9453"/>
                    <a:pt x="7367" y="5351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9999FF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680" name="Arc 9"/>
            <p:cNvSpPr>
              <a:spLocks/>
            </p:cNvSpPr>
            <p:nvPr/>
          </p:nvSpPr>
          <p:spPr bwMode="auto">
            <a:xfrm>
              <a:off x="1171" y="1463"/>
              <a:ext cx="695" cy="808"/>
            </a:xfrm>
            <a:custGeom>
              <a:avLst/>
              <a:gdLst>
                <a:gd name="T0" fmla="*/ 0 w 14232"/>
                <a:gd name="T1" fmla="*/ 14 h 16536"/>
                <a:gd name="T2" fmla="*/ 16 w 14232"/>
                <a:gd name="T3" fmla="*/ 0 h 16536"/>
                <a:gd name="T4" fmla="*/ 695 w 14232"/>
                <a:gd name="T5" fmla="*/ 808 h 16536"/>
                <a:gd name="T6" fmla="*/ 0 60000 65536"/>
                <a:gd name="T7" fmla="*/ 0 60000 65536"/>
                <a:gd name="T8" fmla="*/ 0 60000 65536"/>
                <a:gd name="T9" fmla="*/ 0 w 14232"/>
                <a:gd name="T10" fmla="*/ 0 h 16536"/>
                <a:gd name="T11" fmla="*/ 14232 w 14232"/>
                <a:gd name="T12" fmla="*/ 16536 h 16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232" h="16536" fill="none" extrusionOk="0">
                  <a:moveTo>
                    <a:pt x="-1" y="287"/>
                  </a:moveTo>
                  <a:cubicBezTo>
                    <a:pt x="110" y="190"/>
                    <a:pt x="222" y="94"/>
                    <a:pt x="335" y="-1"/>
                  </a:cubicBezTo>
                </a:path>
                <a:path w="14232" h="16536" stroke="0" extrusionOk="0">
                  <a:moveTo>
                    <a:pt x="-1" y="287"/>
                  </a:moveTo>
                  <a:cubicBezTo>
                    <a:pt x="110" y="190"/>
                    <a:pt x="222" y="94"/>
                    <a:pt x="335" y="-1"/>
                  </a:cubicBezTo>
                  <a:lnTo>
                    <a:pt x="14232" y="16536"/>
                  </a:lnTo>
                  <a:close/>
                </a:path>
              </a:pathLst>
            </a:custGeom>
            <a:solidFill>
              <a:srgbClr val="993366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681" name="Line 10"/>
            <p:cNvSpPr>
              <a:spLocks noChangeShapeType="1"/>
            </p:cNvSpPr>
            <p:nvPr/>
          </p:nvSpPr>
          <p:spPr bwMode="auto">
            <a:xfrm flipH="1" flipV="1">
              <a:off x="1197" y="1453"/>
              <a:ext cx="674" cy="803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682" name="Arc 11"/>
            <p:cNvSpPr>
              <a:spLocks/>
            </p:cNvSpPr>
            <p:nvPr/>
          </p:nvSpPr>
          <p:spPr bwMode="auto">
            <a:xfrm>
              <a:off x="1247" y="1209"/>
              <a:ext cx="679" cy="1023"/>
            </a:xfrm>
            <a:custGeom>
              <a:avLst/>
              <a:gdLst>
                <a:gd name="T0" fmla="*/ 0 w 13898"/>
                <a:gd name="T1" fmla="*/ 215 h 20925"/>
                <a:gd name="T2" fmla="*/ 417 w 13898"/>
                <a:gd name="T3" fmla="*/ 0 h 20925"/>
                <a:gd name="T4" fmla="*/ 679 w 13898"/>
                <a:gd name="T5" fmla="*/ 1023 h 20925"/>
                <a:gd name="T6" fmla="*/ 0 60000 65536"/>
                <a:gd name="T7" fmla="*/ 0 60000 65536"/>
                <a:gd name="T8" fmla="*/ 0 60000 65536"/>
                <a:gd name="T9" fmla="*/ 0 w 13898"/>
                <a:gd name="T10" fmla="*/ 0 h 20925"/>
                <a:gd name="T11" fmla="*/ 13898 w 13898"/>
                <a:gd name="T12" fmla="*/ 20925 h 2092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898" h="20925" fill="none" extrusionOk="0">
                  <a:moveTo>
                    <a:pt x="0" y="4390"/>
                  </a:moveTo>
                  <a:cubicBezTo>
                    <a:pt x="2480" y="2304"/>
                    <a:pt x="5399" y="804"/>
                    <a:pt x="8539" y="0"/>
                  </a:cubicBezTo>
                </a:path>
                <a:path w="13898" h="20925" stroke="0" extrusionOk="0">
                  <a:moveTo>
                    <a:pt x="0" y="4390"/>
                  </a:moveTo>
                  <a:cubicBezTo>
                    <a:pt x="2480" y="2304"/>
                    <a:pt x="5399" y="804"/>
                    <a:pt x="8539" y="0"/>
                  </a:cubicBezTo>
                  <a:lnTo>
                    <a:pt x="13898" y="20925"/>
                  </a:lnTo>
                  <a:close/>
                </a:path>
              </a:pathLst>
            </a:custGeom>
            <a:solidFill>
              <a:srgbClr val="CCFFFF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683" name="Arc 12"/>
            <p:cNvSpPr>
              <a:spLocks/>
            </p:cNvSpPr>
            <p:nvPr/>
          </p:nvSpPr>
          <p:spPr bwMode="auto">
            <a:xfrm>
              <a:off x="1743" y="1147"/>
              <a:ext cx="262" cy="1055"/>
            </a:xfrm>
            <a:custGeom>
              <a:avLst/>
              <a:gdLst>
                <a:gd name="T0" fmla="*/ 0 w 5363"/>
                <a:gd name="T1" fmla="*/ 33 h 21594"/>
                <a:gd name="T2" fmla="*/ 237 w 5363"/>
                <a:gd name="T3" fmla="*/ 0 h 21594"/>
                <a:gd name="T4" fmla="*/ 262 w 5363"/>
                <a:gd name="T5" fmla="*/ 1055 h 21594"/>
                <a:gd name="T6" fmla="*/ 0 60000 65536"/>
                <a:gd name="T7" fmla="*/ 0 60000 65536"/>
                <a:gd name="T8" fmla="*/ 0 60000 65536"/>
                <a:gd name="T9" fmla="*/ 0 w 5363"/>
                <a:gd name="T10" fmla="*/ 0 h 21594"/>
                <a:gd name="T11" fmla="*/ 5363 w 5363"/>
                <a:gd name="T12" fmla="*/ 21594 h 2159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363" h="21594" fill="none" extrusionOk="0">
                  <a:moveTo>
                    <a:pt x="0" y="670"/>
                  </a:moveTo>
                  <a:cubicBezTo>
                    <a:pt x="1586" y="263"/>
                    <a:pt x="3214" y="38"/>
                    <a:pt x="4852" y="0"/>
                  </a:cubicBezTo>
                </a:path>
                <a:path w="5363" h="21594" stroke="0" extrusionOk="0">
                  <a:moveTo>
                    <a:pt x="0" y="670"/>
                  </a:moveTo>
                  <a:cubicBezTo>
                    <a:pt x="1586" y="263"/>
                    <a:pt x="3214" y="38"/>
                    <a:pt x="4852" y="0"/>
                  </a:cubicBezTo>
                  <a:lnTo>
                    <a:pt x="5363" y="21594"/>
                  </a:lnTo>
                  <a:close/>
                </a:path>
              </a:pathLst>
            </a:custGeom>
            <a:solidFill>
              <a:srgbClr val="660066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684" name="Arc 13"/>
            <p:cNvSpPr>
              <a:spLocks/>
            </p:cNvSpPr>
            <p:nvPr/>
          </p:nvSpPr>
          <p:spPr bwMode="auto">
            <a:xfrm>
              <a:off x="2019" y="1146"/>
              <a:ext cx="26" cy="1056"/>
            </a:xfrm>
            <a:custGeom>
              <a:avLst/>
              <a:gdLst>
                <a:gd name="T0" fmla="*/ 0 w 532"/>
                <a:gd name="T1" fmla="*/ 0 h 21600"/>
                <a:gd name="T2" fmla="*/ 20 w 532"/>
                <a:gd name="T3" fmla="*/ 0 h 21600"/>
                <a:gd name="T4" fmla="*/ 26 w 532"/>
                <a:gd name="T5" fmla="*/ 1056 h 21600"/>
                <a:gd name="T6" fmla="*/ 0 60000 65536"/>
                <a:gd name="T7" fmla="*/ 0 60000 65536"/>
                <a:gd name="T8" fmla="*/ 0 60000 65536"/>
                <a:gd name="T9" fmla="*/ 0 w 532"/>
                <a:gd name="T10" fmla="*/ 0 h 21600"/>
                <a:gd name="T11" fmla="*/ 532 w 53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32" h="21600" fill="none" extrusionOk="0">
                  <a:moveTo>
                    <a:pt x="-1" y="6"/>
                  </a:moveTo>
                  <a:cubicBezTo>
                    <a:pt x="136" y="3"/>
                    <a:pt x="272" y="1"/>
                    <a:pt x="409" y="0"/>
                  </a:cubicBezTo>
                </a:path>
                <a:path w="532" h="21600" stroke="0" extrusionOk="0">
                  <a:moveTo>
                    <a:pt x="-1" y="6"/>
                  </a:moveTo>
                  <a:cubicBezTo>
                    <a:pt x="136" y="3"/>
                    <a:pt x="272" y="1"/>
                    <a:pt x="409" y="0"/>
                  </a:cubicBezTo>
                  <a:lnTo>
                    <a:pt x="532" y="21600"/>
                  </a:lnTo>
                  <a:close/>
                </a:path>
              </a:pathLst>
            </a:custGeom>
            <a:solidFill>
              <a:srgbClr val="FF8080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685" name="Rectangle 14"/>
            <p:cNvSpPr>
              <a:spLocks noChangeArrowheads="1"/>
            </p:cNvSpPr>
            <p:nvPr/>
          </p:nvSpPr>
          <p:spPr bwMode="auto">
            <a:xfrm>
              <a:off x="434" y="849"/>
              <a:ext cx="5065" cy="3023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686" name="Text Box 15"/>
            <p:cNvSpPr txBox="1">
              <a:spLocks noChangeArrowheads="1"/>
            </p:cNvSpPr>
            <p:nvPr/>
          </p:nvSpPr>
          <p:spPr bwMode="auto">
            <a:xfrm>
              <a:off x="3014" y="1753"/>
              <a:ext cx="2120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2400" b="1">
                  <a:solidFill>
                    <a:schemeClr val="tx2"/>
                  </a:solidFill>
                  <a:latin typeface="Arial" pitchFamily="-1" charset="0"/>
                </a:rPr>
                <a:t>5 Billion Food</a:t>
              </a:r>
            </a:p>
            <a:p>
              <a:pPr eaLnBrk="1" hangingPunct="1"/>
              <a:r>
                <a:rPr lang="en-US" sz="2400" b="1">
                  <a:solidFill>
                    <a:schemeClr val="tx2"/>
                  </a:solidFill>
                  <a:latin typeface="Arial" pitchFamily="-1" charset="0"/>
                </a:rPr>
                <a:t>    Livestock &amp; Poultry</a:t>
              </a:r>
            </a:p>
          </p:txBody>
        </p:sp>
        <p:sp>
          <p:nvSpPr>
            <p:cNvPr id="156687" name="Text Box 16"/>
            <p:cNvSpPr txBox="1">
              <a:spLocks noChangeArrowheads="1"/>
            </p:cNvSpPr>
            <p:nvPr/>
          </p:nvSpPr>
          <p:spPr bwMode="auto">
            <a:xfrm>
              <a:off x="480" y="912"/>
              <a:ext cx="169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2000" b="1">
                  <a:solidFill>
                    <a:schemeClr val="tx2"/>
                  </a:solidFill>
                  <a:latin typeface="Arial" pitchFamily="-1" charset="0"/>
                </a:rPr>
                <a:t>400 Million Motorists</a:t>
              </a:r>
            </a:p>
          </p:txBody>
        </p:sp>
        <p:sp>
          <p:nvSpPr>
            <p:cNvPr id="156688" name="Line 17"/>
            <p:cNvSpPr>
              <a:spLocks noChangeShapeType="1"/>
            </p:cNvSpPr>
            <p:nvPr/>
          </p:nvSpPr>
          <p:spPr bwMode="auto">
            <a:xfrm>
              <a:off x="1248" y="1104"/>
              <a:ext cx="240" cy="33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689" name="Text Box 18"/>
            <p:cNvSpPr txBox="1">
              <a:spLocks noChangeArrowheads="1"/>
            </p:cNvSpPr>
            <p:nvPr/>
          </p:nvSpPr>
          <p:spPr bwMode="auto">
            <a:xfrm>
              <a:off x="2337" y="1008"/>
              <a:ext cx="158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2000" b="1">
                  <a:solidFill>
                    <a:schemeClr val="tx2"/>
                  </a:solidFill>
                  <a:latin typeface="Arial" pitchFamily="-1" charset="0"/>
                </a:rPr>
                <a:t>200 Million Hunters</a:t>
              </a:r>
            </a:p>
          </p:txBody>
        </p:sp>
        <p:sp>
          <p:nvSpPr>
            <p:cNvPr id="156690" name="Line 19"/>
            <p:cNvSpPr>
              <a:spLocks noChangeShapeType="1"/>
            </p:cNvSpPr>
            <p:nvPr/>
          </p:nvSpPr>
          <p:spPr bwMode="auto">
            <a:xfrm flipH="1">
              <a:off x="1920" y="1152"/>
              <a:ext cx="480" cy="144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691" name="Text Box 20"/>
            <p:cNvSpPr txBox="1">
              <a:spLocks noChangeArrowheads="1"/>
            </p:cNvSpPr>
            <p:nvPr/>
          </p:nvSpPr>
          <p:spPr bwMode="auto">
            <a:xfrm>
              <a:off x="2448" y="1296"/>
              <a:ext cx="276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2000" b="1">
                  <a:solidFill>
                    <a:schemeClr val="tx2"/>
                  </a:solidFill>
                  <a:latin typeface="Arial" pitchFamily="-1" charset="0"/>
                </a:rPr>
                <a:t>20 Million Dogs &amp; Cats Abandoned</a:t>
              </a:r>
            </a:p>
          </p:txBody>
        </p:sp>
        <p:sp>
          <p:nvSpPr>
            <p:cNvPr id="156692" name="Line 21"/>
            <p:cNvSpPr>
              <a:spLocks noChangeShapeType="1"/>
            </p:cNvSpPr>
            <p:nvPr/>
          </p:nvSpPr>
          <p:spPr bwMode="auto">
            <a:xfrm flipH="1">
              <a:off x="2640" y="2016"/>
              <a:ext cx="576" cy="384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693" name="Text Box 22"/>
            <p:cNvSpPr txBox="1">
              <a:spLocks noChangeArrowheads="1"/>
            </p:cNvSpPr>
            <p:nvPr/>
          </p:nvSpPr>
          <p:spPr bwMode="auto">
            <a:xfrm>
              <a:off x="3408" y="2496"/>
              <a:ext cx="1793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2000" b="1">
                  <a:solidFill>
                    <a:schemeClr val="tx2"/>
                  </a:solidFill>
                  <a:latin typeface="Arial" pitchFamily="-1" charset="0"/>
                </a:rPr>
                <a:t>18 Million Rats &amp; Mice</a:t>
              </a:r>
            </a:p>
            <a:p>
              <a:pPr eaLnBrk="1" hangingPunct="1"/>
              <a:r>
                <a:rPr lang="en-US" sz="2000" b="1">
                  <a:solidFill>
                    <a:schemeClr val="tx2"/>
                  </a:solidFill>
                  <a:latin typeface="Arial" pitchFamily="-1" charset="0"/>
                </a:rPr>
                <a:t>     Research</a:t>
              </a:r>
            </a:p>
          </p:txBody>
        </p:sp>
        <p:sp>
          <p:nvSpPr>
            <p:cNvPr id="156694" name="Text Box 23"/>
            <p:cNvSpPr txBox="1">
              <a:spLocks noChangeArrowheads="1"/>
            </p:cNvSpPr>
            <p:nvPr/>
          </p:nvSpPr>
          <p:spPr bwMode="auto">
            <a:xfrm>
              <a:off x="3439" y="2966"/>
              <a:ext cx="1873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2000" b="1">
                  <a:solidFill>
                    <a:schemeClr val="tx2"/>
                  </a:solidFill>
                  <a:latin typeface="Arial" pitchFamily="-1" charset="0"/>
                </a:rPr>
                <a:t>2 Million Other Species</a:t>
              </a:r>
            </a:p>
            <a:p>
              <a:pPr eaLnBrk="1" hangingPunct="1"/>
              <a:r>
                <a:rPr lang="en-US" sz="2000" b="1">
                  <a:solidFill>
                    <a:schemeClr val="tx2"/>
                  </a:solidFill>
                  <a:latin typeface="Arial" pitchFamily="-1" charset="0"/>
                </a:rPr>
                <a:t>     Research</a:t>
              </a:r>
            </a:p>
          </p:txBody>
        </p:sp>
        <p:sp>
          <p:nvSpPr>
            <p:cNvPr id="156695" name="Line 24"/>
            <p:cNvSpPr>
              <a:spLocks noChangeShapeType="1"/>
            </p:cNvSpPr>
            <p:nvPr/>
          </p:nvSpPr>
          <p:spPr bwMode="auto">
            <a:xfrm flipH="1">
              <a:off x="2016" y="1392"/>
              <a:ext cx="48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696" name="Rectangle 25"/>
            <p:cNvSpPr>
              <a:spLocks noChangeArrowheads="1"/>
            </p:cNvSpPr>
            <p:nvPr/>
          </p:nvSpPr>
          <p:spPr bwMode="auto">
            <a:xfrm>
              <a:off x="3360" y="2448"/>
              <a:ext cx="2016" cy="105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56676" name="Text Box 26"/>
          <p:cNvSpPr txBox="1">
            <a:spLocks noChangeArrowheads="1"/>
          </p:cNvSpPr>
          <p:nvPr/>
        </p:nvSpPr>
        <p:spPr bwMode="auto">
          <a:xfrm>
            <a:off x="2198688" y="1143000"/>
            <a:ext cx="61071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rgbClr val="FF6600"/>
                </a:solidFill>
              </a:rPr>
              <a:t>Animals Killed Annually in the U.S.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152400"/>
            <a:ext cx="7391400" cy="641350"/>
          </a:xfrm>
        </p:spPr>
        <p:txBody>
          <a:bodyPr/>
          <a:lstStyle/>
          <a:p>
            <a:pPr eaLnBrk="1" hangingPunct="1"/>
            <a:r>
              <a:rPr lang="en-US" b="0"/>
              <a:t>REGULATORY DEMANDS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919288"/>
            <a:ext cx="4876800" cy="2527300"/>
          </a:xfrm>
          <a:noFill/>
        </p:spPr>
        <p:txBody>
          <a:bodyPr>
            <a:spAutoFit/>
          </a:bodyPr>
          <a:lstStyle/>
          <a:p>
            <a:pPr>
              <a:spcBef>
                <a:spcPct val="25000"/>
              </a:spcBef>
              <a:buClr>
                <a:schemeClr val="tx1"/>
              </a:buClr>
              <a:buSzPct val="75000"/>
            </a:pPr>
            <a:r>
              <a:rPr lang="en-US" sz="3300" b="1">
                <a:latin typeface="Helvetica" pitchFamily="-1" charset="0"/>
              </a:rPr>
              <a:t>Animal Care – </a:t>
            </a:r>
            <a:br>
              <a:rPr lang="en-US" sz="3300" b="1">
                <a:latin typeface="Helvetica" pitchFamily="-1" charset="0"/>
              </a:rPr>
            </a:br>
            <a:r>
              <a:rPr lang="en-US" sz="3300" b="1">
                <a:latin typeface="Helvetica" pitchFamily="-1" charset="0"/>
              </a:rPr>
              <a:t>AAALAC, USDA, NIH</a:t>
            </a:r>
            <a:endParaRPr lang="en-US" sz="2500" b="1">
              <a:latin typeface="Helvetica" pitchFamily="-1" charset="0"/>
            </a:endParaRPr>
          </a:p>
          <a:p>
            <a:pPr>
              <a:spcBef>
                <a:spcPct val="25000"/>
              </a:spcBef>
              <a:buClr>
                <a:schemeClr val="tx1"/>
              </a:buClr>
              <a:buSzPct val="75000"/>
            </a:pPr>
            <a:r>
              <a:rPr lang="en-US" sz="2500" b="1">
                <a:latin typeface="Helvetica" pitchFamily="-1" charset="0"/>
              </a:rPr>
              <a:t>GLP Compliant</a:t>
            </a:r>
            <a:endParaRPr lang="en-US" sz="2500" b="1" u="sng">
              <a:latin typeface="Helvetica" pitchFamily="-1" charset="0"/>
            </a:endParaRPr>
          </a:p>
          <a:p>
            <a:pPr>
              <a:spcBef>
                <a:spcPct val="25000"/>
              </a:spcBef>
              <a:buClr>
                <a:schemeClr val="tx1"/>
              </a:buClr>
              <a:buSzPct val="75000"/>
            </a:pPr>
            <a:r>
              <a:rPr lang="en-US" sz="2500" b="1">
                <a:latin typeface="Helvetica" pitchFamily="-1" charset="0"/>
              </a:rPr>
              <a:t>OLAW Approved</a:t>
            </a:r>
          </a:p>
          <a:p>
            <a:pPr>
              <a:spcBef>
                <a:spcPct val="25000"/>
              </a:spcBef>
              <a:buClr>
                <a:schemeClr val="tx1"/>
              </a:buClr>
              <a:buSzPct val="75000"/>
            </a:pPr>
            <a:r>
              <a:rPr lang="en-US" sz="2500" b="1">
                <a:latin typeface="Helvetica" pitchFamily="-1" charset="0"/>
              </a:rPr>
              <a:t>Radioisotope License</a:t>
            </a:r>
          </a:p>
        </p:txBody>
      </p:sp>
      <p:pic>
        <p:nvPicPr>
          <p:cNvPr id="158724" name="Picture 4" descr="edu-im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1868488"/>
            <a:ext cx="3143250" cy="31210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58725" name="Text Box 5"/>
          <p:cNvSpPr txBox="1">
            <a:spLocks noChangeArrowheads="1"/>
          </p:cNvSpPr>
          <p:nvPr/>
        </p:nvSpPr>
        <p:spPr bwMode="auto">
          <a:xfrm>
            <a:off x="1333500" y="5257800"/>
            <a:ext cx="6477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sz="3600" b="1">
                <a:latin typeface="Helvetica" pitchFamily="-1" charset="0"/>
              </a:rPr>
              <a:t>Quality Assurance Manager</a:t>
            </a: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0"/>
              <a:t>National Research Council</a:t>
            </a:r>
          </a:p>
        </p:txBody>
      </p:sp>
      <p:sp>
        <p:nvSpPr>
          <p:cNvPr id="160771" name="Rectangle 4"/>
          <p:cNvSpPr>
            <a:spLocks noChangeArrowheads="1"/>
          </p:cNvSpPr>
          <p:nvPr/>
        </p:nvSpPr>
        <p:spPr bwMode="auto">
          <a:xfrm>
            <a:off x="990600" y="1447800"/>
            <a:ext cx="80010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sz="3200" b="1" i="1">
                <a:solidFill>
                  <a:srgbClr val="FF6600"/>
                </a:solidFill>
                <a:latin typeface="Arial" pitchFamily="-1" charset="0"/>
              </a:rPr>
              <a:t>Guide for the Care and Use of Laboratory Animals</a:t>
            </a:r>
            <a:r>
              <a:rPr lang="en-US" sz="2800">
                <a:solidFill>
                  <a:srgbClr val="FF6600"/>
                </a:solidFill>
                <a:latin typeface="Arial" pitchFamily="-1" charset="0"/>
              </a:rPr>
              <a:t> </a:t>
            </a:r>
            <a:r>
              <a:rPr lang="en-US" sz="2800" u="sng">
                <a:solidFill>
                  <a:srgbClr val="FF6600"/>
                </a:solidFill>
                <a:latin typeface="Arial" pitchFamily="-1" charset="0"/>
              </a:rPr>
              <a:t/>
            </a:r>
            <a:br>
              <a:rPr lang="en-US" sz="2800" u="sng">
                <a:solidFill>
                  <a:srgbClr val="FF6600"/>
                </a:solidFill>
                <a:latin typeface="Arial" pitchFamily="-1" charset="0"/>
              </a:rPr>
            </a:br>
            <a:endParaRPr lang="en-US" sz="2800" u="sng">
              <a:solidFill>
                <a:srgbClr val="FF6600"/>
              </a:solidFill>
              <a:latin typeface="Arial" pitchFamily="-1" charset="0"/>
            </a:endParaRPr>
          </a:p>
          <a:p>
            <a:pPr algn="ctr" eaLnBrk="1" hangingPunct="1"/>
            <a:r>
              <a:rPr lang="en-US" sz="2800" b="1">
                <a:solidFill>
                  <a:srgbClr val="FF6600"/>
                </a:solidFill>
                <a:latin typeface="Arial" pitchFamily="-1" charset="0"/>
              </a:rPr>
              <a:t>Institute of Laboratory Animal Resources</a:t>
            </a:r>
            <a:endParaRPr lang="en-US" sz="4400" b="1">
              <a:solidFill>
                <a:srgbClr val="FF6600"/>
              </a:solidFill>
              <a:latin typeface="Arial" pitchFamily="-1" charset="0"/>
            </a:endParaRPr>
          </a:p>
        </p:txBody>
      </p:sp>
      <p:sp>
        <p:nvSpPr>
          <p:cNvPr id="160772" name="Rectangle 5"/>
          <p:cNvSpPr>
            <a:spLocks noChangeArrowheads="1"/>
          </p:cNvSpPr>
          <p:nvPr/>
        </p:nvSpPr>
        <p:spPr bwMode="auto">
          <a:xfrm>
            <a:off x="609600" y="3657600"/>
            <a:ext cx="8382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-1" charset="2"/>
              <a:buNone/>
            </a:pPr>
            <a:r>
              <a:rPr lang="en-US" sz="2500" b="1">
                <a:latin typeface="Arial" pitchFamily="-1" charset="0"/>
              </a:rPr>
              <a:t>Outlines: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-1" charset="2"/>
              <a:buNone/>
            </a:pPr>
            <a:r>
              <a:rPr lang="en-US" sz="2500" b="1">
                <a:latin typeface="Arial" pitchFamily="-1" charset="0"/>
              </a:rPr>
              <a:t>Institutional Policies and Responsibilities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-1" charset="2"/>
              <a:buNone/>
            </a:pPr>
            <a:r>
              <a:rPr lang="en-US" sz="2500" b="1">
                <a:latin typeface="Arial" pitchFamily="-1" charset="0"/>
              </a:rPr>
              <a:t>Animal Environment, Housing, Management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-1" charset="2"/>
              <a:buNone/>
            </a:pPr>
            <a:r>
              <a:rPr lang="en-US" sz="2500" b="1">
                <a:latin typeface="Arial" pitchFamily="-1" charset="0"/>
              </a:rPr>
              <a:t>Veterinary Medical Care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-1" charset="2"/>
              <a:buNone/>
            </a:pPr>
            <a:r>
              <a:rPr lang="en-US" sz="2500" b="1">
                <a:latin typeface="Arial" pitchFamily="-1" charset="0"/>
              </a:rPr>
              <a:t>Physical Plant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0013" y="150813"/>
            <a:ext cx="7313612" cy="641350"/>
          </a:xfrm>
        </p:spPr>
        <p:txBody>
          <a:bodyPr/>
          <a:lstStyle/>
          <a:p>
            <a:pPr eaLnBrk="1" hangingPunct="1"/>
            <a:r>
              <a:rPr lang="en-US"/>
              <a:t>Animal Welfare Act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858963"/>
            <a:ext cx="6907213" cy="1036637"/>
          </a:xfrm>
          <a:noFill/>
        </p:spPr>
        <p:txBody>
          <a:bodyPr>
            <a:spAutoFit/>
          </a:bodyPr>
          <a:lstStyle/>
          <a:p>
            <a:pPr marL="0" indent="0" eaLnBrk="1" hangingPunct="1"/>
            <a:r>
              <a:rPr lang="en-US" sz="3300" b="1">
                <a:solidFill>
                  <a:srgbClr val="FF6600"/>
                </a:solidFill>
                <a:latin typeface="Arial" pitchFamily="-1" charset="0"/>
              </a:rPr>
              <a:t>Title </a:t>
            </a:r>
            <a:r>
              <a:rPr lang="en-US" b="1">
                <a:solidFill>
                  <a:srgbClr val="FF6600"/>
                </a:solidFill>
                <a:latin typeface="Arial" pitchFamily="-1" charset="0"/>
              </a:rPr>
              <a:t>9 CFR Chapter 1, 1990 (1966, 1970, 1985)</a:t>
            </a:r>
          </a:p>
        </p:txBody>
      </p:sp>
      <p:sp>
        <p:nvSpPr>
          <p:cNvPr id="162820" name="Text Box 4"/>
          <p:cNvSpPr txBox="1">
            <a:spLocks noChangeArrowheads="1"/>
          </p:cNvSpPr>
          <p:nvPr/>
        </p:nvSpPr>
        <p:spPr bwMode="auto">
          <a:xfrm>
            <a:off x="838200" y="3962400"/>
            <a:ext cx="78486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sz="2800" b="1">
                <a:latin typeface="Arial" pitchFamily="-1" charset="0"/>
              </a:rPr>
              <a:t>Regulatory Authority </a:t>
            </a:r>
            <a:r>
              <a:rPr lang="en-US" sz="2800" b="1">
                <a:latin typeface="Arial" pitchFamily="-1" charset="0"/>
                <a:sym typeface="Symbol" pitchFamily="-1" charset="2"/>
              </a:rPr>
              <a:t></a:t>
            </a:r>
            <a:r>
              <a:rPr lang="en-US" sz="2800" b="1">
                <a:latin typeface="Arial" pitchFamily="-1" charset="0"/>
              </a:rPr>
              <a:t> Animal and Plant Health Inspection Service of the United States Department of Agriculture (USDA)</a:t>
            </a:r>
            <a:endParaRPr lang="en-US" sz="2800">
              <a:solidFill>
                <a:schemeClr val="tx2"/>
              </a:solidFill>
              <a:latin typeface="Arial" pitchFamily="-1" charset="0"/>
            </a:endParaRP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0013" y="92075"/>
            <a:ext cx="7313612" cy="701675"/>
          </a:xfrm>
        </p:spPr>
        <p:txBody>
          <a:bodyPr/>
          <a:lstStyle/>
          <a:p>
            <a:pPr eaLnBrk="1" hangingPunct="1"/>
            <a:r>
              <a:rPr lang="en-US" sz="4000" b="0"/>
              <a:t>NIH</a:t>
            </a:r>
          </a:p>
        </p:txBody>
      </p:sp>
      <p:sp>
        <p:nvSpPr>
          <p:cNvPr id="164867" name="Rectangle 4"/>
          <p:cNvSpPr>
            <a:spLocks noChangeArrowheads="1"/>
          </p:cNvSpPr>
          <p:nvPr/>
        </p:nvSpPr>
        <p:spPr bwMode="auto">
          <a:xfrm>
            <a:off x="1066800" y="1447800"/>
            <a:ext cx="7772400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sz="4400" b="1">
                <a:solidFill>
                  <a:srgbClr val="FF6600"/>
                </a:solidFill>
                <a:latin typeface="Arial" pitchFamily="-1" charset="0"/>
              </a:rPr>
              <a:t>Public Health Service Policy on Humane Care and Use of Laboratory Animals 1996</a:t>
            </a:r>
            <a:endParaRPr lang="en-US" sz="4400">
              <a:solidFill>
                <a:srgbClr val="FF6600"/>
              </a:solidFill>
              <a:latin typeface="Arial" pitchFamily="-1" charset="0"/>
            </a:endParaRPr>
          </a:p>
        </p:txBody>
      </p:sp>
      <p:sp>
        <p:nvSpPr>
          <p:cNvPr id="164868" name="Rectangle 5"/>
          <p:cNvSpPr>
            <a:spLocks noChangeArrowheads="1"/>
          </p:cNvSpPr>
          <p:nvPr/>
        </p:nvSpPr>
        <p:spPr bwMode="auto">
          <a:xfrm>
            <a:off x="2057400" y="4038600"/>
            <a:ext cx="67056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-1" charset="2"/>
              <a:buNone/>
            </a:pPr>
            <a:r>
              <a:rPr lang="en-US" sz="2900" b="1">
                <a:latin typeface="Arial" pitchFamily="-1" charset="0"/>
              </a:rPr>
              <a:t>OLAW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-1" charset="2"/>
              <a:buNone/>
            </a:pPr>
            <a:r>
              <a:rPr lang="en-US" sz="2900" b="1">
                <a:latin typeface="Arial" pitchFamily="-1" charset="0"/>
              </a:rPr>
              <a:t>Office for Laboratory Animal Welfare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-1" charset="2"/>
              <a:buNone/>
            </a:pPr>
            <a:r>
              <a:rPr lang="en-US" sz="2900" b="1">
                <a:latin typeface="Arial" pitchFamily="-1" charset="0"/>
              </a:rPr>
              <a:t>National Institutes of Health 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-1" charset="2"/>
              <a:buNone/>
            </a:pPr>
            <a:r>
              <a:rPr lang="en-US" sz="2900" b="1">
                <a:latin typeface="Arial" pitchFamily="-1" charset="0"/>
              </a:rPr>
              <a:t>United States Public Health Service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0013" y="92075"/>
            <a:ext cx="7313612" cy="701675"/>
          </a:xfrm>
        </p:spPr>
        <p:txBody>
          <a:bodyPr/>
          <a:lstStyle/>
          <a:p>
            <a:pPr eaLnBrk="1" hangingPunct="1"/>
            <a:r>
              <a:rPr lang="en-US" sz="4000"/>
              <a:t>AAALAC</a:t>
            </a:r>
          </a:p>
        </p:txBody>
      </p:sp>
      <p:sp>
        <p:nvSpPr>
          <p:cNvPr id="166915" name="Rectangle 4"/>
          <p:cNvSpPr>
            <a:spLocks noChangeArrowheads="1"/>
          </p:cNvSpPr>
          <p:nvPr/>
        </p:nvSpPr>
        <p:spPr bwMode="auto">
          <a:xfrm>
            <a:off x="762000" y="1905000"/>
            <a:ext cx="777240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sz="3600" b="1">
                <a:solidFill>
                  <a:srgbClr val="FF6600"/>
                </a:solidFill>
                <a:latin typeface="Arial" pitchFamily="-1" charset="0"/>
              </a:rPr>
              <a:t>Association for Assessment and Accreditation of Laboratory Animal Care International</a:t>
            </a:r>
            <a:br>
              <a:rPr lang="en-US" sz="3600" b="1">
                <a:solidFill>
                  <a:srgbClr val="FF6600"/>
                </a:solidFill>
                <a:latin typeface="Arial" pitchFamily="-1" charset="0"/>
              </a:rPr>
            </a:br>
            <a:r>
              <a:rPr lang="en-US" sz="3600" b="1">
                <a:solidFill>
                  <a:srgbClr val="FF6600"/>
                </a:solidFill>
                <a:latin typeface="Arial" pitchFamily="-1" charset="0"/>
              </a:rPr>
              <a:t>Est. 1965</a:t>
            </a:r>
            <a:endParaRPr lang="en-US" sz="3600">
              <a:solidFill>
                <a:srgbClr val="FF6600"/>
              </a:solidFill>
              <a:latin typeface="Arial" pitchFamily="-1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44475"/>
            <a:ext cx="8610600" cy="549275"/>
          </a:xfrm>
        </p:spPr>
        <p:txBody>
          <a:bodyPr/>
          <a:lstStyle/>
          <a:p>
            <a:pPr eaLnBrk="1" hangingPunct="1"/>
            <a:r>
              <a:rPr lang="en-US" sz="3000"/>
              <a:t>Ethical, Legal and Social Issues in Toxicology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1828800"/>
            <a:ext cx="7313613" cy="4114800"/>
          </a:xfrm>
        </p:spPr>
        <p:txBody>
          <a:bodyPr/>
          <a:lstStyle/>
          <a:p>
            <a:pPr eaLnBrk="1" hangingPunct="1">
              <a:buFont typeface="Wingdings" pitchFamily="-1" charset="2"/>
              <a:buChar char="Ø"/>
            </a:pPr>
            <a:r>
              <a:rPr lang="en-US">
                <a:solidFill>
                  <a:schemeClr val="tx1"/>
                </a:solidFill>
              </a:rPr>
              <a:t>In toxicology, intersection of science, ethics and legal issues is unavoidable</a:t>
            </a:r>
          </a:p>
          <a:p>
            <a:pPr eaLnBrk="1" hangingPunct="1">
              <a:buFont typeface="Wingdings" pitchFamily="-1" charset="2"/>
              <a:buChar char="Ø"/>
            </a:pPr>
            <a:r>
              <a:rPr lang="en-US">
                <a:solidFill>
                  <a:schemeClr val="tx1"/>
                </a:solidFill>
              </a:rPr>
              <a:t>Toxicology research and other activities need to be conducted within societal context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0013" y="92075"/>
            <a:ext cx="7313612" cy="701675"/>
          </a:xfrm>
        </p:spPr>
        <p:txBody>
          <a:bodyPr/>
          <a:lstStyle/>
          <a:p>
            <a:pPr eaLnBrk="1" hangingPunct="1"/>
            <a:r>
              <a:rPr lang="en-US" sz="4000"/>
              <a:t>CDC</a:t>
            </a:r>
          </a:p>
        </p:txBody>
      </p:sp>
      <p:sp>
        <p:nvSpPr>
          <p:cNvPr id="168963" name="Rectangle 6"/>
          <p:cNvSpPr>
            <a:spLocks noChangeArrowheads="1"/>
          </p:cNvSpPr>
          <p:nvPr/>
        </p:nvSpPr>
        <p:spPr bwMode="auto">
          <a:xfrm>
            <a:off x="1676400" y="1600200"/>
            <a:ext cx="70104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4000" b="1">
                <a:solidFill>
                  <a:srgbClr val="FF6600"/>
                </a:solidFill>
              </a:rPr>
              <a:t>Centers for Disease Control and Prevention</a:t>
            </a:r>
          </a:p>
        </p:txBody>
      </p:sp>
      <p:sp>
        <p:nvSpPr>
          <p:cNvPr id="168964" name="Rectangle 7"/>
          <p:cNvSpPr>
            <a:spLocks noChangeArrowheads="1"/>
          </p:cNvSpPr>
          <p:nvPr/>
        </p:nvSpPr>
        <p:spPr bwMode="auto">
          <a:xfrm>
            <a:off x="1066800" y="3886200"/>
            <a:ext cx="701040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-1" charset="2"/>
              <a:buNone/>
            </a:pPr>
            <a:r>
              <a:rPr lang="en-US" sz="2900" b="1">
                <a:latin typeface="Arial" pitchFamily="-1" charset="0"/>
              </a:rPr>
              <a:t>Special Permit to Import Nonhuman Primates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-1" charset="2"/>
              <a:buNone/>
            </a:pPr>
            <a:r>
              <a:rPr lang="en-US" sz="2900" b="1">
                <a:latin typeface="Arial" pitchFamily="-1" charset="0"/>
              </a:rPr>
              <a:t>Registration as Importer</a:t>
            </a:r>
            <a:endParaRPr lang="en-US" sz="4100" b="1">
              <a:latin typeface="Arial" pitchFamily="-1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Endangered Species Act</a:t>
            </a:r>
          </a:p>
        </p:txBody>
      </p:sp>
      <p:sp>
        <p:nvSpPr>
          <p:cNvPr id="171011" name="Rectangle 4"/>
          <p:cNvSpPr>
            <a:spLocks noChangeArrowheads="1"/>
          </p:cNvSpPr>
          <p:nvPr/>
        </p:nvSpPr>
        <p:spPr bwMode="auto">
          <a:xfrm>
            <a:off x="990600" y="1598613"/>
            <a:ext cx="7772400" cy="228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sz="4800" b="1">
                <a:solidFill>
                  <a:srgbClr val="FF6600"/>
                </a:solidFill>
                <a:latin typeface="Arial" pitchFamily="-1" charset="0"/>
              </a:rPr>
              <a:t>Endangered Species Act</a:t>
            </a:r>
            <a:br>
              <a:rPr lang="en-US" sz="4800" b="1">
                <a:solidFill>
                  <a:srgbClr val="FF6600"/>
                </a:solidFill>
                <a:latin typeface="Arial" pitchFamily="-1" charset="0"/>
              </a:rPr>
            </a:br>
            <a:r>
              <a:rPr lang="en-US" sz="4800" b="1">
                <a:solidFill>
                  <a:srgbClr val="FF6600"/>
                </a:solidFill>
                <a:latin typeface="Arial" pitchFamily="-1" charset="0"/>
              </a:rPr>
              <a:t>Title 50 CFR</a:t>
            </a:r>
            <a:br>
              <a:rPr lang="en-US" sz="4800" b="1">
                <a:solidFill>
                  <a:srgbClr val="FF6600"/>
                </a:solidFill>
                <a:latin typeface="Arial" pitchFamily="-1" charset="0"/>
              </a:rPr>
            </a:br>
            <a:r>
              <a:rPr lang="en-US" sz="4800" b="1">
                <a:solidFill>
                  <a:srgbClr val="FF6600"/>
                </a:solidFill>
                <a:latin typeface="Arial" pitchFamily="-1" charset="0"/>
              </a:rPr>
              <a:t>1973 (1969)</a:t>
            </a:r>
            <a:endParaRPr lang="en-US" sz="4400">
              <a:solidFill>
                <a:srgbClr val="FF6600"/>
              </a:solidFill>
              <a:latin typeface="Arial" pitchFamily="-1" charset="0"/>
            </a:endParaRPr>
          </a:p>
        </p:txBody>
      </p:sp>
      <p:sp>
        <p:nvSpPr>
          <p:cNvPr id="171012" name="Rectangle 5"/>
          <p:cNvSpPr>
            <a:spLocks noChangeArrowheads="1"/>
          </p:cNvSpPr>
          <p:nvPr/>
        </p:nvSpPr>
        <p:spPr bwMode="auto">
          <a:xfrm>
            <a:off x="1143000" y="4575175"/>
            <a:ext cx="7391400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-1" charset="2"/>
              <a:buNone/>
            </a:pPr>
            <a:r>
              <a:rPr lang="en-US" sz="2900" b="1">
                <a:latin typeface="Arial" pitchFamily="-1" charset="0"/>
              </a:rPr>
              <a:t>Regulatory Authority</a:t>
            </a:r>
            <a:r>
              <a:rPr lang="en-US" sz="2900"/>
              <a:t> </a:t>
            </a:r>
            <a:r>
              <a:rPr lang="en-US" sz="2900" b="1">
                <a:sym typeface="Symbol" pitchFamily="-1" charset="2"/>
              </a:rPr>
              <a:t></a:t>
            </a:r>
            <a:r>
              <a:rPr lang="en-US" sz="2900"/>
              <a:t> </a:t>
            </a:r>
            <a:r>
              <a:rPr lang="en-US" sz="2900" b="1">
                <a:latin typeface="Arial" pitchFamily="-1" charset="0"/>
              </a:rPr>
              <a:t>Fish and Wildlife Service of the United States Department of Interior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CITES</a:t>
            </a:r>
          </a:p>
        </p:txBody>
      </p:sp>
      <p:sp>
        <p:nvSpPr>
          <p:cNvPr id="173059" name="Rectangle 4"/>
          <p:cNvSpPr>
            <a:spLocks noChangeArrowheads="1"/>
          </p:cNvSpPr>
          <p:nvPr/>
        </p:nvSpPr>
        <p:spPr bwMode="auto">
          <a:xfrm>
            <a:off x="685800" y="1981200"/>
            <a:ext cx="77724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sz="4400" b="1">
                <a:solidFill>
                  <a:srgbClr val="FF6600"/>
                </a:solidFill>
                <a:latin typeface="Arial" pitchFamily="-1" charset="0"/>
              </a:rPr>
              <a:t>Convention on the International Trade in Endangered Species of Wild Fauna and Flora (CITES)</a:t>
            </a:r>
            <a:endParaRPr lang="en-US" sz="4400">
              <a:solidFill>
                <a:srgbClr val="FF6600"/>
              </a:solidFill>
              <a:latin typeface="Arial" pitchFamily="-1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Animal Transport</a:t>
            </a:r>
          </a:p>
        </p:txBody>
      </p:sp>
      <p:sp>
        <p:nvSpPr>
          <p:cNvPr id="175107" name="Rectangle 6"/>
          <p:cNvSpPr>
            <a:spLocks noChangeArrowheads="1"/>
          </p:cNvSpPr>
          <p:nvPr/>
        </p:nvSpPr>
        <p:spPr bwMode="auto">
          <a:xfrm>
            <a:off x="914400" y="1555750"/>
            <a:ext cx="7772400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sz="4400" b="1">
                <a:solidFill>
                  <a:srgbClr val="FF6600"/>
                </a:solidFill>
                <a:latin typeface="Arial" pitchFamily="-1" charset="0"/>
              </a:rPr>
              <a:t>Regulations for Transport of Wild Mammals and Birds</a:t>
            </a:r>
            <a:br>
              <a:rPr lang="en-US" sz="4400" b="1">
                <a:solidFill>
                  <a:srgbClr val="FF6600"/>
                </a:solidFill>
                <a:latin typeface="Arial" pitchFamily="-1" charset="0"/>
              </a:rPr>
            </a:br>
            <a:r>
              <a:rPr lang="en-US" sz="4400" b="1">
                <a:solidFill>
                  <a:srgbClr val="FF6600"/>
                </a:solidFill>
                <a:latin typeface="Arial" pitchFamily="-1" charset="0"/>
              </a:rPr>
              <a:t>Title 50 CFR</a:t>
            </a:r>
            <a:endParaRPr lang="en-US" sz="4400">
              <a:solidFill>
                <a:srgbClr val="FF6600"/>
              </a:solidFill>
              <a:latin typeface="Arial" pitchFamily="-1" charset="0"/>
            </a:endParaRPr>
          </a:p>
        </p:txBody>
      </p:sp>
      <p:sp>
        <p:nvSpPr>
          <p:cNvPr id="175108" name="Rectangle 7"/>
          <p:cNvSpPr>
            <a:spLocks noChangeArrowheads="1"/>
          </p:cNvSpPr>
          <p:nvPr/>
        </p:nvSpPr>
        <p:spPr bwMode="auto">
          <a:xfrm>
            <a:off x="1371600" y="4114800"/>
            <a:ext cx="7239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-1" charset="2"/>
              <a:buNone/>
            </a:pPr>
            <a:r>
              <a:rPr lang="en-US" sz="2900" b="1">
                <a:latin typeface="Arial" pitchFamily="-1" charset="0"/>
              </a:rPr>
              <a:t>Regulatory Authority</a:t>
            </a:r>
            <a:r>
              <a:rPr lang="en-US" sz="2900"/>
              <a:t> </a:t>
            </a:r>
            <a:r>
              <a:rPr lang="en-US" sz="2900" b="1">
                <a:sym typeface="Symbol" pitchFamily="-1" charset="2"/>
              </a:rPr>
              <a:t></a:t>
            </a:r>
            <a:r>
              <a:rPr lang="en-US" sz="2900"/>
              <a:t> </a:t>
            </a:r>
            <a:r>
              <a:rPr lang="en-US" sz="2900" b="1">
                <a:latin typeface="Arial" pitchFamily="-1" charset="0"/>
              </a:rPr>
              <a:t>Fish and Wildlife Service of the United States Department of Interior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International Air Transport</a:t>
            </a:r>
          </a:p>
        </p:txBody>
      </p:sp>
      <p:sp>
        <p:nvSpPr>
          <p:cNvPr id="177155" name="Rectangle 4"/>
          <p:cNvSpPr>
            <a:spLocks noChangeArrowheads="1"/>
          </p:cNvSpPr>
          <p:nvPr/>
        </p:nvSpPr>
        <p:spPr bwMode="auto">
          <a:xfrm>
            <a:off x="914400" y="1447800"/>
            <a:ext cx="76200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sz="3600" b="1">
                <a:solidFill>
                  <a:srgbClr val="FF6600"/>
                </a:solidFill>
                <a:latin typeface="Arial" pitchFamily="-1" charset="0"/>
              </a:rPr>
              <a:t>International Air Transport Association</a:t>
            </a:r>
            <a:br>
              <a:rPr lang="en-US" sz="3600" b="1">
                <a:solidFill>
                  <a:srgbClr val="FF6600"/>
                </a:solidFill>
                <a:latin typeface="Arial" pitchFamily="-1" charset="0"/>
              </a:rPr>
            </a:br>
            <a:r>
              <a:rPr lang="en-US" sz="3600" b="1">
                <a:solidFill>
                  <a:srgbClr val="FF6600"/>
                </a:solidFill>
                <a:latin typeface="Arial" pitchFamily="-1" charset="0"/>
              </a:rPr>
              <a:t>Resolution 620</a:t>
            </a:r>
            <a:br>
              <a:rPr lang="en-US" sz="3600" b="1">
                <a:solidFill>
                  <a:srgbClr val="FF6600"/>
                </a:solidFill>
                <a:latin typeface="Arial" pitchFamily="-1" charset="0"/>
              </a:rPr>
            </a:br>
            <a:r>
              <a:rPr lang="en-US" sz="3600" b="1">
                <a:solidFill>
                  <a:srgbClr val="FF6600"/>
                </a:solidFill>
                <a:latin typeface="Arial" pitchFamily="-1" charset="0"/>
              </a:rPr>
              <a:t>Live Animals Regulations</a:t>
            </a:r>
            <a:br>
              <a:rPr lang="en-US" sz="3600" b="1">
                <a:solidFill>
                  <a:srgbClr val="FF6600"/>
                </a:solidFill>
                <a:latin typeface="Arial" pitchFamily="-1" charset="0"/>
              </a:rPr>
            </a:br>
            <a:r>
              <a:rPr lang="en-US" sz="3600" b="1">
                <a:solidFill>
                  <a:srgbClr val="FF6600"/>
                </a:solidFill>
                <a:latin typeface="Arial" pitchFamily="-1" charset="0"/>
              </a:rPr>
              <a:t>26th Ed., October, 1999</a:t>
            </a:r>
          </a:p>
        </p:txBody>
      </p:sp>
      <p:sp>
        <p:nvSpPr>
          <p:cNvPr id="177156" name="Rectangle 5"/>
          <p:cNvSpPr>
            <a:spLocks noChangeArrowheads="1"/>
          </p:cNvSpPr>
          <p:nvPr/>
        </p:nvSpPr>
        <p:spPr bwMode="auto">
          <a:xfrm>
            <a:off x="1371600" y="5089525"/>
            <a:ext cx="6400800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-1" charset="2"/>
              <a:buNone/>
            </a:pPr>
            <a:r>
              <a:rPr lang="en-US" sz="3700" b="1">
                <a:latin typeface="Arial" pitchFamily="-1" charset="0"/>
              </a:rPr>
              <a:t>151 Signatory Countries</a:t>
            </a:r>
            <a:endParaRPr lang="en-US" sz="3300" b="1">
              <a:latin typeface="Arial" pitchFamily="-1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0013" y="2438400"/>
            <a:ext cx="7313612" cy="1219200"/>
          </a:xfrm>
        </p:spPr>
        <p:txBody>
          <a:bodyPr/>
          <a:lstStyle/>
          <a:p>
            <a:pPr eaLnBrk="1" hangingPunct="1"/>
            <a:r>
              <a:rPr lang="en-US" sz="4400" b="1">
                <a:solidFill>
                  <a:schemeClr val="hlink"/>
                </a:solidFill>
              </a:rPr>
              <a:t>Humans in Research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00200" y="196850"/>
            <a:ext cx="7391400" cy="641350"/>
          </a:xfrm>
        </p:spPr>
        <p:txBody>
          <a:bodyPr/>
          <a:lstStyle/>
          <a:p>
            <a:pPr eaLnBrk="1" hangingPunct="1"/>
            <a:r>
              <a:rPr lang="en-US" b="0">
                <a:solidFill>
                  <a:schemeClr val="tx1"/>
                </a:solidFill>
              </a:rPr>
              <a:t>Expanding the IRB</a:t>
            </a:r>
          </a:p>
        </p:txBody>
      </p:sp>
      <p:sp>
        <p:nvSpPr>
          <p:cNvPr id="181251" name="Text Box 3"/>
          <p:cNvSpPr txBox="1">
            <a:spLocks noChangeArrowheads="1"/>
          </p:cNvSpPr>
          <p:nvPr/>
        </p:nvSpPr>
        <p:spPr bwMode="auto">
          <a:xfrm>
            <a:off x="762000" y="5562600"/>
            <a:ext cx="8077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20000"/>
              </a:spcBef>
              <a:buFont typeface="Wingdings" pitchFamily="-1" charset="2"/>
              <a:buNone/>
            </a:pPr>
            <a:r>
              <a:rPr lang="en-US" sz="2000">
                <a:solidFill>
                  <a:schemeClr val="tx2"/>
                </a:solidFill>
                <a:latin typeface="Arial" pitchFamily="-1" charset="0"/>
              </a:rPr>
              <a:t>Gilbert, SG. </a:t>
            </a:r>
            <a:r>
              <a:rPr lang="en-US" sz="2000" i="1">
                <a:solidFill>
                  <a:schemeClr val="tx2"/>
                </a:solidFill>
                <a:latin typeface="Arial" pitchFamily="-1" charset="0"/>
              </a:rPr>
              <a:t>Supplementing the Traditional Institutional Review Board with an Environmental Health and Community Review Board</a:t>
            </a:r>
            <a:r>
              <a:rPr lang="en-US" sz="2000">
                <a:solidFill>
                  <a:schemeClr val="tx2"/>
                </a:solidFill>
                <a:latin typeface="Arial" pitchFamily="-1" charset="0"/>
              </a:rPr>
              <a:t>. Environ Health Perspect 114:1626–1629 (2006).</a:t>
            </a:r>
          </a:p>
        </p:txBody>
      </p:sp>
      <p:sp>
        <p:nvSpPr>
          <p:cNvPr id="181252" name="Text Box 4"/>
          <p:cNvSpPr txBox="1">
            <a:spLocks noChangeArrowheads="1"/>
          </p:cNvSpPr>
          <p:nvPr/>
        </p:nvSpPr>
        <p:spPr bwMode="auto">
          <a:xfrm>
            <a:off x="914400" y="1295400"/>
            <a:ext cx="7696200" cy="410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 eaLnBrk="1" hangingPunct="1">
              <a:spcBef>
                <a:spcPct val="20000"/>
              </a:spcBef>
              <a:buFont typeface="Wingdings" pitchFamily="-1" charset="2"/>
              <a:buChar char="Ø"/>
            </a:pPr>
            <a:r>
              <a:rPr lang="en-US" sz="2800" b="1">
                <a:solidFill>
                  <a:schemeClr val="tx2"/>
                </a:solidFill>
                <a:latin typeface="Arial" pitchFamily="-1" charset="0"/>
              </a:rPr>
              <a:t>Traditional institutional review board (IRB) focus on protecting the rights and ensuring the safety of the individuals involved.</a:t>
            </a:r>
          </a:p>
          <a:p>
            <a:pPr marL="457200" indent="-457200" eaLnBrk="1" hangingPunct="1">
              <a:spcBef>
                <a:spcPct val="20000"/>
              </a:spcBef>
              <a:buFont typeface="Wingdings" pitchFamily="-1" charset="2"/>
              <a:buChar char="Ø"/>
            </a:pPr>
            <a:r>
              <a:rPr lang="en-US" sz="2800" b="1">
                <a:solidFill>
                  <a:schemeClr val="tx2"/>
                </a:solidFill>
                <a:latin typeface="Arial" pitchFamily="-1" charset="0"/>
              </a:rPr>
              <a:t>To address broader community concerns.</a:t>
            </a:r>
          </a:p>
          <a:p>
            <a:pPr marL="457200" indent="-457200" eaLnBrk="1" hangingPunct="1">
              <a:spcBef>
                <a:spcPct val="20000"/>
              </a:spcBef>
              <a:buFont typeface="Wingdings" pitchFamily="-1" charset="2"/>
              <a:buChar char="Ø"/>
            </a:pPr>
            <a:r>
              <a:rPr lang="en-US" sz="2800" b="1">
                <a:solidFill>
                  <a:schemeClr val="tx2"/>
                </a:solidFill>
                <a:latin typeface="Arial" pitchFamily="-1" charset="0"/>
              </a:rPr>
              <a:t>Propose the development of Environmental Health and Community Review Boards (EHCRBs)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00200" y="153988"/>
            <a:ext cx="6248400" cy="762000"/>
          </a:xfrm>
        </p:spPr>
        <p:txBody>
          <a:bodyPr/>
          <a:lstStyle/>
          <a:p>
            <a:pPr eaLnBrk="1" hangingPunct="1"/>
            <a:r>
              <a:rPr lang="en-US" sz="4400" b="0">
                <a:solidFill>
                  <a:schemeClr val="tx1"/>
                </a:solidFill>
              </a:rPr>
              <a:t>Premise</a:t>
            </a:r>
          </a:p>
        </p:txBody>
      </p:sp>
      <p:sp>
        <p:nvSpPr>
          <p:cNvPr id="183299" name="Text Box 3"/>
          <p:cNvSpPr txBox="1">
            <a:spLocks noChangeArrowheads="1"/>
          </p:cNvSpPr>
          <p:nvPr/>
        </p:nvSpPr>
        <p:spPr bwMode="auto">
          <a:xfrm>
            <a:off x="1295400" y="1752600"/>
            <a:ext cx="7315200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20000"/>
              </a:spcBef>
              <a:buFont typeface="Wingdings" pitchFamily="-1" charset="2"/>
              <a:buNone/>
            </a:pPr>
            <a:r>
              <a:rPr lang="en-US" sz="4000" b="1">
                <a:solidFill>
                  <a:schemeClr val="tx2"/>
                </a:solidFill>
                <a:latin typeface="Arial" pitchFamily="-1" charset="0"/>
              </a:rPr>
              <a:t>Only by acknowledging the needs of and working with the community can we ensure ethically based and socially responsible research.</a:t>
            </a:r>
          </a:p>
        </p:txBody>
      </p:sp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196850"/>
            <a:ext cx="8077200" cy="641350"/>
          </a:xfrm>
        </p:spPr>
        <p:txBody>
          <a:bodyPr/>
          <a:lstStyle/>
          <a:p>
            <a:pPr eaLnBrk="1" hangingPunct="1"/>
            <a:r>
              <a:rPr lang="en-US" b="0">
                <a:solidFill>
                  <a:schemeClr val="tx1"/>
                </a:solidFill>
              </a:rPr>
              <a:t>Traditional Ethical Foundation</a:t>
            </a:r>
          </a:p>
        </p:txBody>
      </p:sp>
      <p:sp>
        <p:nvSpPr>
          <p:cNvPr id="185347" name="Text Box 3"/>
          <p:cNvSpPr txBox="1">
            <a:spLocks noChangeArrowheads="1"/>
          </p:cNvSpPr>
          <p:nvPr/>
        </p:nvSpPr>
        <p:spPr bwMode="auto">
          <a:xfrm>
            <a:off x="1219200" y="1708150"/>
            <a:ext cx="7086600" cy="397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 eaLnBrk="1" hangingPunct="1">
              <a:spcBef>
                <a:spcPct val="20000"/>
              </a:spcBef>
              <a:buFont typeface="Wingdings" pitchFamily="-1" charset="2"/>
              <a:buNone/>
            </a:pPr>
            <a:r>
              <a:rPr lang="en-US" sz="4400" b="1">
                <a:solidFill>
                  <a:schemeClr val="tx2"/>
                </a:solidFill>
                <a:latin typeface="Arial" pitchFamily="-1" charset="0"/>
              </a:rPr>
              <a:t>Focus on the individual</a:t>
            </a:r>
          </a:p>
          <a:p>
            <a:pPr marL="919163" lvl="1" indent="-457200" eaLnBrk="1" hangingPunct="1">
              <a:spcBef>
                <a:spcPct val="20000"/>
              </a:spcBef>
              <a:buFont typeface="Wingdings" pitchFamily="-1" charset="2"/>
              <a:buChar char="Ø"/>
            </a:pPr>
            <a:r>
              <a:rPr lang="en-US" sz="4400" b="1">
                <a:solidFill>
                  <a:schemeClr val="tx2"/>
                </a:solidFill>
                <a:latin typeface="Arial" pitchFamily="-1" charset="0"/>
              </a:rPr>
              <a:t>Respect for autonomy</a:t>
            </a:r>
          </a:p>
          <a:p>
            <a:pPr marL="919163" lvl="1" indent="-457200" eaLnBrk="1" hangingPunct="1">
              <a:spcBef>
                <a:spcPct val="20000"/>
              </a:spcBef>
              <a:buFont typeface="Wingdings" pitchFamily="-1" charset="2"/>
              <a:buChar char="Ø"/>
            </a:pPr>
            <a:r>
              <a:rPr lang="en-US" sz="4400" b="1">
                <a:solidFill>
                  <a:schemeClr val="tx2"/>
                </a:solidFill>
                <a:latin typeface="Arial" pitchFamily="-1" charset="0"/>
              </a:rPr>
              <a:t>Beneficence</a:t>
            </a:r>
          </a:p>
          <a:p>
            <a:pPr marL="919163" lvl="1" indent="-457200" eaLnBrk="1" hangingPunct="1">
              <a:spcBef>
                <a:spcPct val="20000"/>
              </a:spcBef>
              <a:buFont typeface="Wingdings" pitchFamily="-1" charset="2"/>
              <a:buChar char="Ø"/>
            </a:pPr>
            <a:r>
              <a:rPr lang="en-US" sz="4400" b="1">
                <a:solidFill>
                  <a:schemeClr val="tx2"/>
                </a:solidFill>
                <a:latin typeface="Arial" pitchFamily="-1" charset="0"/>
              </a:rPr>
              <a:t>Nonmaleficence</a:t>
            </a:r>
          </a:p>
          <a:p>
            <a:pPr marL="919163" lvl="1" indent="-457200" eaLnBrk="1" hangingPunct="1">
              <a:spcBef>
                <a:spcPct val="20000"/>
              </a:spcBef>
              <a:buFont typeface="Wingdings" pitchFamily="-1" charset="2"/>
              <a:buChar char="Ø"/>
            </a:pPr>
            <a:r>
              <a:rPr lang="en-US" sz="4400" b="1">
                <a:solidFill>
                  <a:schemeClr val="tx2"/>
                </a:solidFill>
                <a:latin typeface="Arial" pitchFamily="-1" charset="0"/>
              </a:rPr>
              <a:t>Justice</a:t>
            </a:r>
          </a:p>
        </p:txBody>
      </p:sp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196850"/>
            <a:ext cx="8153400" cy="641350"/>
          </a:xfrm>
        </p:spPr>
        <p:txBody>
          <a:bodyPr/>
          <a:lstStyle/>
          <a:p>
            <a:pPr eaLnBrk="1" hangingPunct="1"/>
            <a:r>
              <a:rPr lang="en-US" b="0">
                <a:solidFill>
                  <a:schemeClr val="tx1"/>
                </a:solidFill>
              </a:rPr>
              <a:t>Alternative Ethical Foundation</a:t>
            </a:r>
          </a:p>
        </p:txBody>
      </p:sp>
      <p:sp>
        <p:nvSpPr>
          <p:cNvPr id="187395" name="Text Box 3"/>
          <p:cNvSpPr txBox="1">
            <a:spLocks noChangeArrowheads="1"/>
          </p:cNvSpPr>
          <p:nvPr/>
        </p:nvSpPr>
        <p:spPr bwMode="auto">
          <a:xfrm>
            <a:off x="1143000" y="1317625"/>
            <a:ext cx="7696200" cy="477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623888" indent="-623888" eaLnBrk="1" hangingPunct="1">
              <a:spcBef>
                <a:spcPct val="20000"/>
              </a:spcBef>
              <a:buFont typeface="Wingdings" pitchFamily="-1" charset="2"/>
              <a:buNone/>
            </a:pPr>
            <a:r>
              <a:rPr lang="en-US" sz="4400" b="1">
                <a:solidFill>
                  <a:schemeClr val="tx2"/>
                </a:solidFill>
                <a:latin typeface="Arial" pitchFamily="-1" charset="0"/>
              </a:rPr>
              <a:t>Expanded ethical construct </a:t>
            </a:r>
          </a:p>
          <a:p>
            <a:pPr marL="1481138" lvl="1" indent="-742950" eaLnBrk="1" hangingPunct="1">
              <a:spcBef>
                <a:spcPct val="20000"/>
              </a:spcBef>
              <a:buFont typeface="Wingdings" pitchFamily="-1" charset="2"/>
              <a:buChar char="Ø"/>
            </a:pPr>
            <a:r>
              <a:rPr lang="en-US" sz="4400" b="1">
                <a:solidFill>
                  <a:schemeClr val="tx2"/>
                </a:solidFill>
                <a:latin typeface="Arial" pitchFamily="-1" charset="0"/>
              </a:rPr>
              <a:t>Dignity</a:t>
            </a:r>
          </a:p>
          <a:p>
            <a:pPr marL="1481138" lvl="1" indent="-742950" eaLnBrk="1" hangingPunct="1">
              <a:spcBef>
                <a:spcPct val="20000"/>
              </a:spcBef>
              <a:buFont typeface="Wingdings" pitchFamily="-1" charset="2"/>
              <a:buChar char="Ø"/>
            </a:pPr>
            <a:r>
              <a:rPr lang="en-US" sz="4400" b="1">
                <a:solidFill>
                  <a:schemeClr val="tx2"/>
                </a:solidFill>
                <a:latin typeface="Arial" pitchFamily="-1" charset="0"/>
              </a:rPr>
              <a:t>Veracity</a:t>
            </a:r>
          </a:p>
          <a:p>
            <a:pPr marL="1481138" lvl="1" indent="-742950" eaLnBrk="1" hangingPunct="1">
              <a:spcBef>
                <a:spcPct val="20000"/>
              </a:spcBef>
              <a:buFont typeface="Wingdings" pitchFamily="-1" charset="2"/>
              <a:buChar char="Ø"/>
            </a:pPr>
            <a:r>
              <a:rPr lang="en-US" sz="4400" b="1">
                <a:solidFill>
                  <a:schemeClr val="tx2"/>
                </a:solidFill>
                <a:latin typeface="Arial" pitchFamily="-1" charset="0"/>
              </a:rPr>
              <a:t>Sustainability</a:t>
            </a:r>
          </a:p>
          <a:p>
            <a:pPr marL="1481138" lvl="1" indent="-742950" eaLnBrk="1" hangingPunct="1">
              <a:spcBef>
                <a:spcPct val="20000"/>
              </a:spcBef>
              <a:buFont typeface="Wingdings" pitchFamily="-1" charset="2"/>
              <a:buChar char="Ø"/>
            </a:pPr>
            <a:r>
              <a:rPr lang="en-US" sz="4400" b="1">
                <a:solidFill>
                  <a:schemeClr val="tx2"/>
                </a:solidFill>
                <a:latin typeface="Arial" pitchFamily="-1" charset="0"/>
              </a:rPr>
              <a:t>Justice</a:t>
            </a:r>
          </a:p>
          <a:p>
            <a:pPr marL="623888" indent="-623888" eaLnBrk="1" hangingPunct="1">
              <a:spcBef>
                <a:spcPct val="20000"/>
              </a:spcBef>
              <a:buFont typeface="Wingdings" pitchFamily="-1" charset="2"/>
              <a:buNone/>
            </a:pPr>
            <a:r>
              <a:rPr lang="en-US" sz="4400" b="1">
                <a:solidFill>
                  <a:schemeClr val="tx2"/>
                </a:solidFill>
                <a:latin typeface="Arial" pitchFamily="-1" charset="0"/>
              </a:rPr>
              <a:t>Emphasis on community.</a:t>
            </a:r>
          </a:p>
        </p:txBody>
      </p:sp>
      <p:sp>
        <p:nvSpPr>
          <p:cNvPr id="187396" name="Text Box 4"/>
          <p:cNvSpPr txBox="1">
            <a:spLocks noChangeArrowheads="1"/>
          </p:cNvSpPr>
          <p:nvPr/>
        </p:nvSpPr>
        <p:spPr bwMode="auto">
          <a:xfrm>
            <a:off x="3181350" y="6273800"/>
            <a:ext cx="2762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>
                <a:solidFill>
                  <a:schemeClr val="tx2"/>
                </a:solidFill>
                <a:latin typeface="Arial" pitchFamily="-1" charset="0"/>
              </a:rPr>
              <a:t>[Gilbert, SG. EHP (2006)]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ChangeArrowheads="1"/>
          </p:cNvSpPr>
          <p:nvPr/>
        </p:nvSpPr>
        <p:spPr bwMode="auto">
          <a:xfrm>
            <a:off x="990600" y="1633538"/>
            <a:ext cx="8153400" cy="4005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3600" b="1">
                <a:latin typeface="Arial" pitchFamily="-1" charset="0"/>
              </a:rPr>
              <a:t>“It is not the </a:t>
            </a:r>
            <a:r>
              <a:rPr lang="en-US" sz="3600" b="1" u="sng">
                <a:latin typeface="Arial" pitchFamily="-1" charset="0"/>
              </a:rPr>
              <a:t>truth</a:t>
            </a:r>
            <a:r>
              <a:rPr lang="en-US" sz="3600" b="1">
                <a:latin typeface="Arial" pitchFamily="-1" charset="0"/>
              </a:rPr>
              <a:t> that makes you free. It is your possession of the power to discover the truth. Our dilemma is that we do not know how to provide that power.”</a:t>
            </a:r>
          </a:p>
          <a:p>
            <a:pPr marL="342900" indent="-342900">
              <a:spcBef>
                <a:spcPct val="50000"/>
              </a:spcBef>
            </a:pPr>
            <a:r>
              <a:rPr lang="en-US" sz="3200" b="1">
                <a:latin typeface="Arial" pitchFamily="-1" charset="0"/>
              </a:rPr>
              <a:t>Richard Lewontin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>
                <a:latin typeface="Arial" pitchFamily="-1" charset="0"/>
              </a:rPr>
              <a:t> (New York Review of Books, Jan 7, 1997)</a:t>
            </a:r>
            <a:endParaRPr lang="en-US" sz="3200">
              <a:latin typeface="Arial" pitchFamily="-1" charset="0"/>
            </a:endParaRP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295400" y="196850"/>
            <a:ext cx="7543800" cy="641350"/>
          </a:xfrm>
        </p:spPr>
        <p:txBody>
          <a:bodyPr/>
          <a:lstStyle/>
          <a:p>
            <a:pPr eaLnBrk="1" hangingPunct="1"/>
            <a:r>
              <a:rPr lang="en-US"/>
              <a:t>Power To Discover The Truth</a:t>
            </a:r>
          </a:p>
        </p:txBody>
      </p:sp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334963"/>
            <a:ext cx="8077200" cy="579437"/>
          </a:xfrm>
        </p:spPr>
        <p:txBody>
          <a:bodyPr/>
          <a:lstStyle/>
          <a:p>
            <a:pPr eaLnBrk="1" hangingPunct="1"/>
            <a:r>
              <a:rPr lang="en-US" sz="3200" b="0">
                <a:solidFill>
                  <a:schemeClr val="tx1"/>
                </a:solidFill>
              </a:rPr>
              <a:t>Community Based Participatory Research</a:t>
            </a:r>
          </a:p>
        </p:txBody>
      </p:sp>
      <p:sp>
        <p:nvSpPr>
          <p:cNvPr id="189443" name="Text Box 3"/>
          <p:cNvSpPr txBox="1">
            <a:spLocks noChangeArrowheads="1"/>
          </p:cNvSpPr>
          <p:nvPr/>
        </p:nvSpPr>
        <p:spPr bwMode="auto">
          <a:xfrm>
            <a:off x="2198688" y="6308725"/>
            <a:ext cx="47355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>
                <a:solidFill>
                  <a:schemeClr val="tx2"/>
                </a:solidFill>
                <a:latin typeface="Arial" pitchFamily="-1" charset="0"/>
              </a:rPr>
              <a:t>[adapted from O’Fallon &amp; Dearry (2002)]</a:t>
            </a:r>
          </a:p>
        </p:txBody>
      </p:sp>
      <p:sp>
        <p:nvSpPr>
          <p:cNvPr id="189444" name="Text Box 4"/>
          <p:cNvSpPr txBox="1">
            <a:spLocks noChangeArrowheads="1"/>
          </p:cNvSpPr>
          <p:nvPr/>
        </p:nvSpPr>
        <p:spPr bwMode="auto">
          <a:xfrm>
            <a:off x="1187450" y="1524000"/>
            <a:ext cx="7346950" cy="4535488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 eaLnBrk="1" hangingPunct="1">
              <a:spcBef>
                <a:spcPct val="20000"/>
              </a:spcBef>
              <a:buFont typeface="Wingdings" pitchFamily="-1" charset="2"/>
              <a:buAutoNum type="arabicPeriod"/>
            </a:pPr>
            <a:r>
              <a:rPr lang="en-US" sz="2800" b="1">
                <a:solidFill>
                  <a:schemeClr val="tx2"/>
                </a:solidFill>
                <a:latin typeface="Arial" pitchFamily="-1" charset="0"/>
              </a:rPr>
              <a:t>Promotes active collaboration and participation</a:t>
            </a:r>
          </a:p>
          <a:p>
            <a:pPr marL="457200" indent="-457200" eaLnBrk="1" hangingPunct="1">
              <a:spcBef>
                <a:spcPct val="20000"/>
              </a:spcBef>
              <a:buFont typeface="Wingdings" pitchFamily="-1" charset="2"/>
              <a:buAutoNum type="arabicPeriod"/>
            </a:pPr>
            <a:r>
              <a:rPr lang="en-US" sz="2800" b="1">
                <a:solidFill>
                  <a:schemeClr val="tx2"/>
                </a:solidFill>
                <a:latin typeface="Arial" pitchFamily="-1" charset="0"/>
              </a:rPr>
              <a:t>Fosters co-learning</a:t>
            </a:r>
          </a:p>
          <a:p>
            <a:pPr marL="457200" indent="-457200" eaLnBrk="1" hangingPunct="1">
              <a:spcBef>
                <a:spcPct val="20000"/>
              </a:spcBef>
              <a:buFont typeface="Wingdings" pitchFamily="-1" charset="2"/>
              <a:buAutoNum type="arabicPeriod"/>
            </a:pPr>
            <a:r>
              <a:rPr lang="en-US" sz="2800" b="1">
                <a:solidFill>
                  <a:schemeClr val="tx2"/>
                </a:solidFill>
                <a:latin typeface="Arial" pitchFamily="-1" charset="0"/>
              </a:rPr>
              <a:t>Projects are community driven</a:t>
            </a:r>
          </a:p>
          <a:p>
            <a:pPr marL="457200" indent="-457200" eaLnBrk="1" hangingPunct="1">
              <a:spcBef>
                <a:spcPct val="20000"/>
              </a:spcBef>
              <a:buFont typeface="Wingdings" pitchFamily="-1" charset="2"/>
              <a:buAutoNum type="arabicPeriod"/>
            </a:pPr>
            <a:r>
              <a:rPr lang="en-US" sz="2800" b="1">
                <a:solidFill>
                  <a:schemeClr val="tx2"/>
                </a:solidFill>
                <a:latin typeface="Arial" pitchFamily="-1" charset="0"/>
              </a:rPr>
              <a:t>Disseminates results in useful terms</a:t>
            </a:r>
          </a:p>
          <a:p>
            <a:pPr marL="457200" indent="-457200" eaLnBrk="1" hangingPunct="1">
              <a:spcBef>
                <a:spcPct val="20000"/>
              </a:spcBef>
              <a:buFont typeface="Wingdings" pitchFamily="-1" charset="2"/>
              <a:buAutoNum type="arabicPeriod"/>
            </a:pPr>
            <a:r>
              <a:rPr lang="en-US" sz="2800" b="1">
                <a:solidFill>
                  <a:schemeClr val="tx2"/>
                </a:solidFill>
                <a:latin typeface="Arial" pitchFamily="-1" charset="0"/>
              </a:rPr>
              <a:t>Research and intervention strategies</a:t>
            </a:r>
          </a:p>
          <a:p>
            <a:pPr marL="457200" indent="-457200" eaLnBrk="1" hangingPunct="1">
              <a:spcBef>
                <a:spcPct val="20000"/>
              </a:spcBef>
              <a:buFont typeface="Wingdings" pitchFamily="-1" charset="2"/>
              <a:buAutoNum type="arabicPeriod"/>
            </a:pPr>
            <a:r>
              <a:rPr lang="en-US" sz="2800" b="1">
                <a:solidFill>
                  <a:schemeClr val="tx2"/>
                </a:solidFill>
                <a:latin typeface="Arial" pitchFamily="-1" charset="0"/>
              </a:rPr>
              <a:t>are culturally appropriate</a:t>
            </a:r>
          </a:p>
          <a:p>
            <a:pPr marL="457200" indent="-457200" eaLnBrk="1" hangingPunct="1">
              <a:spcBef>
                <a:spcPct val="20000"/>
              </a:spcBef>
              <a:buFont typeface="Wingdings" pitchFamily="-1" charset="2"/>
              <a:buAutoNum type="arabicPeriod"/>
            </a:pPr>
            <a:r>
              <a:rPr lang="en-US" sz="2800" b="1">
                <a:solidFill>
                  <a:schemeClr val="tx2"/>
                </a:solidFill>
                <a:latin typeface="Arial" pitchFamily="-1" charset="0"/>
              </a:rPr>
              <a:t>Defines community as a unit of identity</a:t>
            </a:r>
          </a:p>
          <a:p>
            <a:pPr marL="457200" indent="-457200" eaLnBrk="1" hangingPunct="1">
              <a:spcBef>
                <a:spcPct val="20000"/>
              </a:spcBef>
              <a:buFont typeface="Wingdings" pitchFamily="-1" charset="2"/>
              <a:buAutoNum type="arabicPeriod"/>
            </a:pPr>
            <a:r>
              <a:rPr lang="en-US" sz="2800" b="1">
                <a:solidFill>
                  <a:schemeClr val="tx2"/>
                </a:solidFill>
                <a:latin typeface="Arial" pitchFamily="-1" charset="0"/>
              </a:rPr>
              <a:t>Build community capacity</a:t>
            </a:r>
          </a:p>
        </p:txBody>
      </p:sp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136525"/>
            <a:ext cx="8229600" cy="641350"/>
          </a:xfrm>
        </p:spPr>
        <p:txBody>
          <a:bodyPr/>
          <a:lstStyle/>
          <a:p>
            <a:pPr eaLnBrk="1" hangingPunct="1"/>
            <a:r>
              <a:rPr lang="en-US" b="0">
                <a:solidFill>
                  <a:schemeClr val="tx1"/>
                </a:solidFill>
              </a:rPr>
              <a:t>Environmental Health &amp; Community RB</a:t>
            </a:r>
          </a:p>
        </p:txBody>
      </p:sp>
      <p:sp>
        <p:nvSpPr>
          <p:cNvPr id="191491" name="Text Box 3"/>
          <p:cNvSpPr txBox="1">
            <a:spLocks noChangeArrowheads="1"/>
          </p:cNvSpPr>
          <p:nvPr/>
        </p:nvSpPr>
        <p:spPr bwMode="auto">
          <a:xfrm>
            <a:off x="1187450" y="2036763"/>
            <a:ext cx="7346950" cy="4364037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 eaLnBrk="1" hangingPunct="1">
              <a:spcBef>
                <a:spcPct val="20000"/>
              </a:spcBef>
              <a:buFont typeface="Wingdings" pitchFamily="-1" charset="2"/>
              <a:buAutoNum type="arabicPeriod"/>
            </a:pPr>
            <a:r>
              <a:rPr lang="en-US" sz="2800" b="1">
                <a:solidFill>
                  <a:schemeClr val="tx2"/>
                </a:solidFill>
                <a:latin typeface="Arial" pitchFamily="-1" charset="0"/>
              </a:rPr>
              <a:t>Ethical responsibility to the community in which the project was taking place.</a:t>
            </a:r>
          </a:p>
          <a:p>
            <a:pPr marL="457200" indent="-457200" eaLnBrk="1" hangingPunct="1">
              <a:spcBef>
                <a:spcPct val="20000"/>
              </a:spcBef>
              <a:buFont typeface="Wingdings" pitchFamily="-1" charset="2"/>
              <a:buAutoNum type="arabicPeriod"/>
            </a:pPr>
            <a:r>
              <a:rPr lang="en-US" sz="2800" b="1">
                <a:solidFill>
                  <a:schemeClr val="tx2"/>
                </a:solidFill>
                <a:latin typeface="Arial" pitchFamily="-1" charset="0"/>
              </a:rPr>
              <a:t>Dealing with ethical issues associated with broader community concerns &amp; implications </a:t>
            </a:r>
          </a:p>
          <a:p>
            <a:pPr marL="914400" lvl="1" indent="-457200" eaLnBrk="1" hangingPunct="1">
              <a:spcBef>
                <a:spcPct val="20000"/>
              </a:spcBef>
              <a:buFont typeface="Wingdings" pitchFamily="-1" charset="2"/>
              <a:buChar char="Ø"/>
            </a:pPr>
            <a:r>
              <a:rPr lang="en-US" sz="2800" b="1">
                <a:solidFill>
                  <a:schemeClr val="tx2"/>
                </a:solidFill>
                <a:latin typeface="Arial" pitchFamily="-1" charset="0"/>
              </a:rPr>
              <a:t>Community members</a:t>
            </a:r>
          </a:p>
          <a:p>
            <a:pPr marL="914400" lvl="1" indent="-457200" eaLnBrk="1" hangingPunct="1">
              <a:spcBef>
                <a:spcPct val="20000"/>
              </a:spcBef>
              <a:buFont typeface="Wingdings" pitchFamily="-1" charset="2"/>
              <a:buChar char="Ø"/>
            </a:pPr>
            <a:r>
              <a:rPr lang="en-US" sz="2800" b="1">
                <a:solidFill>
                  <a:schemeClr val="tx2"/>
                </a:solidFill>
                <a:latin typeface="Arial" pitchFamily="-1" charset="0"/>
              </a:rPr>
              <a:t>Family members</a:t>
            </a:r>
          </a:p>
          <a:p>
            <a:pPr marL="914400" lvl="1" indent="-457200" eaLnBrk="1" hangingPunct="1">
              <a:spcBef>
                <a:spcPct val="20000"/>
              </a:spcBef>
              <a:buFont typeface="Wingdings" pitchFamily="-1" charset="2"/>
              <a:buChar char="Ø"/>
            </a:pPr>
            <a:r>
              <a:rPr lang="en-US" sz="2800" b="1">
                <a:solidFill>
                  <a:schemeClr val="tx2"/>
                </a:solidFill>
                <a:latin typeface="Arial" pitchFamily="-1" charset="0"/>
              </a:rPr>
              <a:t>Neighborhood groups</a:t>
            </a:r>
          </a:p>
          <a:p>
            <a:pPr marL="914400" lvl="1" indent="-457200" eaLnBrk="1" hangingPunct="1">
              <a:spcBef>
                <a:spcPct val="20000"/>
              </a:spcBef>
              <a:buFont typeface="Wingdings" pitchFamily="-1" charset="2"/>
              <a:buChar char="Ø"/>
            </a:pPr>
            <a:r>
              <a:rPr lang="en-US" sz="2800" b="1">
                <a:solidFill>
                  <a:schemeClr val="tx2"/>
                </a:solidFill>
                <a:latin typeface="Arial" pitchFamily="-1" charset="0"/>
              </a:rPr>
              <a:t>Local businesses</a:t>
            </a:r>
          </a:p>
        </p:txBody>
      </p:sp>
      <p:sp>
        <p:nvSpPr>
          <p:cNvPr id="191492" name="Text Box 4"/>
          <p:cNvSpPr txBox="1">
            <a:spLocks noChangeArrowheads="1"/>
          </p:cNvSpPr>
          <p:nvPr/>
        </p:nvSpPr>
        <p:spPr bwMode="auto">
          <a:xfrm>
            <a:off x="3352800" y="1111250"/>
            <a:ext cx="2378075" cy="64135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3600" b="1">
                <a:latin typeface="Arial" pitchFamily="-1" charset="0"/>
              </a:rPr>
              <a:t>(EHCRB)</a:t>
            </a:r>
          </a:p>
        </p:txBody>
      </p:sp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47800" y="196850"/>
            <a:ext cx="7543800" cy="641350"/>
          </a:xfrm>
        </p:spPr>
        <p:txBody>
          <a:bodyPr/>
          <a:lstStyle/>
          <a:p>
            <a:pPr eaLnBrk="1" hangingPunct="1"/>
            <a:r>
              <a:rPr lang="en-US" b="0">
                <a:solidFill>
                  <a:schemeClr val="tx1"/>
                </a:solidFill>
              </a:rPr>
              <a:t>EHCRB</a:t>
            </a:r>
          </a:p>
        </p:txBody>
      </p:sp>
      <p:sp>
        <p:nvSpPr>
          <p:cNvPr id="193539" name="Text Box 3"/>
          <p:cNvSpPr txBox="1">
            <a:spLocks noChangeArrowheads="1"/>
          </p:cNvSpPr>
          <p:nvPr/>
        </p:nvSpPr>
        <p:spPr bwMode="auto">
          <a:xfrm>
            <a:off x="3181350" y="6273800"/>
            <a:ext cx="2762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>
                <a:solidFill>
                  <a:schemeClr val="tx2"/>
                </a:solidFill>
                <a:latin typeface="Arial" pitchFamily="-1" charset="0"/>
              </a:rPr>
              <a:t>[Gilbert, SG. EHP (2006)]</a:t>
            </a:r>
          </a:p>
        </p:txBody>
      </p:sp>
      <p:sp>
        <p:nvSpPr>
          <p:cNvPr id="193540" name="Oval 4"/>
          <p:cNvSpPr>
            <a:spLocks noChangeArrowheads="1"/>
          </p:cNvSpPr>
          <p:nvPr/>
        </p:nvSpPr>
        <p:spPr bwMode="auto">
          <a:xfrm>
            <a:off x="3581400" y="2438400"/>
            <a:ext cx="1905000" cy="1905000"/>
          </a:xfrm>
          <a:prstGeom prst="ellips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3541" name="Oval 5"/>
          <p:cNvSpPr>
            <a:spLocks noChangeArrowheads="1"/>
          </p:cNvSpPr>
          <p:nvPr/>
        </p:nvSpPr>
        <p:spPr bwMode="auto">
          <a:xfrm>
            <a:off x="3810000" y="2590800"/>
            <a:ext cx="1752600" cy="18288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3542" name="Text Box 6"/>
          <p:cNvSpPr txBox="1">
            <a:spLocks noChangeArrowheads="1"/>
          </p:cNvSpPr>
          <p:nvPr/>
        </p:nvSpPr>
        <p:spPr bwMode="auto">
          <a:xfrm>
            <a:off x="3581400" y="3016250"/>
            <a:ext cx="1809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3600" b="1">
                <a:solidFill>
                  <a:schemeClr val="tx2"/>
                </a:solidFill>
                <a:latin typeface="Arial" pitchFamily="-1" charset="0"/>
              </a:rPr>
              <a:t>EHCRB</a:t>
            </a:r>
          </a:p>
        </p:txBody>
      </p:sp>
      <p:sp>
        <p:nvSpPr>
          <p:cNvPr id="193543" name="Text Box 7"/>
          <p:cNvSpPr txBox="1">
            <a:spLocks noChangeArrowheads="1"/>
          </p:cNvSpPr>
          <p:nvPr/>
        </p:nvSpPr>
        <p:spPr bwMode="auto">
          <a:xfrm>
            <a:off x="1219200" y="1736725"/>
            <a:ext cx="1905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4000" b="1">
                <a:solidFill>
                  <a:schemeClr val="tx2"/>
                </a:solidFill>
                <a:latin typeface="Arial" pitchFamily="-1" charset="0"/>
              </a:rPr>
              <a:t>Dignity</a:t>
            </a:r>
          </a:p>
        </p:txBody>
      </p:sp>
      <p:sp>
        <p:nvSpPr>
          <p:cNvPr id="193544" name="Text Box 8"/>
          <p:cNvSpPr txBox="1">
            <a:spLocks noChangeArrowheads="1"/>
          </p:cNvSpPr>
          <p:nvPr/>
        </p:nvSpPr>
        <p:spPr bwMode="auto">
          <a:xfrm>
            <a:off x="5943600" y="1736725"/>
            <a:ext cx="21621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4000" b="1">
                <a:solidFill>
                  <a:schemeClr val="tx2"/>
                </a:solidFill>
                <a:latin typeface="Arial" pitchFamily="-1" charset="0"/>
              </a:rPr>
              <a:t>Veracity</a:t>
            </a:r>
          </a:p>
        </p:txBody>
      </p:sp>
      <p:sp>
        <p:nvSpPr>
          <p:cNvPr id="193545" name="Text Box 9"/>
          <p:cNvSpPr txBox="1">
            <a:spLocks noChangeArrowheads="1"/>
          </p:cNvSpPr>
          <p:nvPr/>
        </p:nvSpPr>
        <p:spPr bwMode="auto">
          <a:xfrm>
            <a:off x="6172200" y="3078163"/>
            <a:ext cx="19351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4000" b="1">
                <a:solidFill>
                  <a:schemeClr val="tx2"/>
                </a:solidFill>
                <a:latin typeface="Arial" pitchFamily="-1" charset="0"/>
              </a:rPr>
              <a:t>Justice</a:t>
            </a:r>
          </a:p>
        </p:txBody>
      </p:sp>
      <p:sp>
        <p:nvSpPr>
          <p:cNvPr id="193546" name="Text Box 10"/>
          <p:cNvSpPr txBox="1">
            <a:spLocks noChangeArrowheads="1"/>
          </p:cNvSpPr>
          <p:nvPr/>
        </p:nvSpPr>
        <p:spPr bwMode="auto">
          <a:xfrm>
            <a:off x="152400" y="3078163"/>
            <a:ext cx="30337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4000" b="1">
                <a:solidFill>
                  <a:schemeClr val="tx2"/>
                </a:solidFill>
                <a:latin typeface="Arial" pitchFamily="-1" charset="0"/>
              </a:rPr>
              <a:t>Sustainable</a:t>
            </a:r>
          </a:p>
        </p:txBody>
      </p:sp>
      <p:sp>
        <p:nvSpPr>
          <p:cNvPr id="193547" name="Text Box 11"/>
          <p:cNvSpPr txBox="1">
            <a:spLocks noChangeArrowheads="1"/>
          </p:cNvSpPr>
          <p:nvPr/>
        </p:nvSpPr>
        <p:spPr bwMode="auto">
          <a:xfrm>
            <a:off x="417513" y="4851400"/>
            <a:ext cx="8307387" cy="10922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sz="3200" b="1">
                <a:solidFill>
                  <a:schemeClr val="tx2"/>
                </a:solidFill>
                <a:latin typeface="Arial" pitchFamily="-1" charset="0"/>
              </a:rPr>
              <a:t>Foundation of IRB Principles &amp;</a:t>
            </a:r>
          </a:p>
          <a:p>
            <a:pPr algn="ctr" eaLnBrk="1" hangingPunct="1"/>
            <a:r>
              <a:rPr lang="en-US" sz="3200" b="1">
                <a:solidFill>
                  <a:schemeClr val="tx2"/>
                </a:solidFill>
                <a:latin typeface="Arial" pitchFamily="-1" charset="0"/>
              </a:rPr>
              <a:t>Community Based Participatory Research</a:t>
            </a:r>
          </a:p>
        </p:txBody>
      </p:sp>
      <p:sp>
        <p:nvSpPr>
          <p:cNvPr id="193548" name="Line 12"/>
          <p:cNvSpPr>
            <a:spLocks noChangeShapeType="1"/>
          </p:cNvSpPr>
          <p:nvPr/>
        </p:nvSpPr>
        <p:spPr bwMode="auto">
          <a:xfrm>
            <a:off x="2971800" y="2286000"/>
            <a:ext cx="762000" cy="4572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3549" name="Line 13"/>
          <p:cNvSpPr>
            <a:spLocks noChangeShapeType="1"/>
          </p:cNvSpPr>
          <p:nvPr/>
        </p:nvSpPr>
        <p:spPr bwMode="auto">
          <a:xfrm flipH="1">
            <a:off x="5334000" y="2209800"/>
            <a:ext cx="762000" cy="6096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3550" name="Line 14"/>
          <p:cNvSpPr>
            <a:spLocks noChangeShapeType="1"/>
          </p:cNvSpPr>
          <p:nvPr/>
        </p:nvSpPr>
        <p:spPr bwMode="auto">
          <a:xfrm flipH="1">
            <a:off x="5562600" y="3429000"/>
            <a:ext cx="6096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3551" name="Line 15"/>
          <p:cNvSpPr>
            <a:spLocks noChangeShapeType="1"/>
          </p:cNvSpPr>
          <p:nvPr/>
        </p:nvSpPr>
        <p:spPr bwMode="auto">
          <a:xfrm>
            <a:off x="3124200" y="3429000"/>
            <a:ext cx="3810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3552" name="Line 16"/>
          <p:cNvSpPr>
            <a:spLocks noChangeShapeType="1"/>
          </p:cNvSpPr>
          <p:nvPr/>
        </p:nvSpPr>
        <p:spPr bwMode="auto">
          <a:xfrm flipV="1">
            <a:off x="4572000" y="4343400"/>
            <a:ext cx="0" cy="4572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196850"/>
            <a:ext cx="7924800" cy="641350"/>
          </a:xfrm>
        </p:spPr>
        <p:txBody>
          <a:bodyPr/>
          <a:lstStyle/>
          <a:p>
            <a:pPr eaLnBrk="1" hangingPunct="1"/>
            <a:r>
              <a:rPr lang="en-US" b="0"/>
              <a:t>EHCRB Responsibilities </a:t>
            </a:r>
          </a:p>
        </p:txBody>
      </p:sp>
      <p:sp>
        <p:nvSpPr>
          <p:cNvPr id="195587" name="Text Box 3"/>
          <p:cNvSpPr txBox="1">
            <a:spLocks noChangeArrowheads="1"/>
          </p:cNvSpPr>
          <p:nvPr/>
        </p:nvSpPr>
        <p:spPr bwMode="auto">
          <a:xfrm>
            <a:off x="1263650" y="2036763"/>
            <a:ext cx="7346950" cy="2484437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 eaLnBrk="1" hangingPunct="1">
              <a:spcBef>
                <a:spcPct val="20000"/>
              </a:spcBef>
              <a:buFont typeface="Wingdings" pitchFamily="-1" charset="2"/>
              <a:buAutoNum type="arabicPeriod"/>
            </a:pPr>
            <a:r>
              <a:rPr lang="en-US" sz="2800" b="1">
                <a:solidFill>
                  <a:schemeClr val="tx2"/>
                </a:solidFill>
                <a:latin typeface="Arial" pitchFamily="-1" charset="0"/>
              </a:rPr>
              <a:t>Community and stakeholders</a:t>
            </a:r>
          </a:p>
          <a:p>
            <a:pPr marL="457200" indent="-457200" eaLnBrk="1" hangingPunct="1">
              <a:spcBef>
                <a:spcPct val="20000"/>
              </a:spcBef>
              <a:buFont typeface="Wingdings" pitchFamily="-1" charset="2"/>
              <a:buAutoNum type="arabicPeriod"/>
            </a:pPr>
            <a:r>
              <a:rPr lang="en-US" sz="2800" b="1">
                <a:solidFill>
                  <a:schemeClr val="tx2"/>
                </a:solidFill>
                <a:latin typeface="Arial" pitchFamily="-1" charset="0"/>
              </a:rPr>
              <a:t>Consultation with the community</a:t>
            </a:r>
          </a:p>
          <a:p>
            <a:pPr marL="457200" indent="-457200" eaLnBrk="1" hangingPunct="1">
              <a:spcBef>
                <a:spcPct val="20000"/>
              </a:spcBef>
              <a:buFont typeface="Wingdings" pitchFamily="-1" charset="2"/>
              <a:buAutoNum type="arabicPeriod"/>
            </a:pPr>
            <a:r>
              <a:rPr lang="en-US" sz="2800" b="1">
                <a:solidFill>
                  <a:schemeClr val="tx2"/>
                </a:solidFill>
                <a:latin typeface="Arial" pitchFamily="-1" charset="0"/>
              </a:rPr>
              <a:t>Implications for individuals and the community</a:t>
            </a:r>
          </a:p>
          <a:p>
            <a:pPr marL="457200" indent="-457200" eaLnBrk="1" hangingPunct="1">
              <a:spcBef>
                <a:spcPct val="20000"/>
              </a:spcBef>
              <a:buFont typeface="Wingdings" pitchFamily="-1" charset="2"/>
              <a:buAutoNum type="arabicPeriod"/>
            </a:pPr>
            <a:r>
              <a:rPr lang="en-US" sz="2800" b="1">
                <a:solidFill>
                  <a:schemeClr val="tx2"/>
                </a:solidFill>
                <a:latin typeface="Arial" pitchFamily="-1" charset="0"/>
              </a:rPr>
              <a:t>Workplace-based projects</a:t>
            </a:r>
          </a:p>
        </p:txBody>
      </p:sp>
    </p:spTree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228600"/>
            <a:ext cx="8001000" cy="579438"/>
          </a:xfrm>
        </p:spPr>
        <p:txBody>
          <a:bodyPr/>
          <a:lstStyle/>
          <a:p>
            <a:pPr eaLnBrk="1" hangingPunct="1"/>
            <a:r>
              <a:rPr lang="en-US" sz="3200" b="0"/>
              <a:t>EHCRB membership and conduct</a:t>
            </a:r>
          </a:p>
        </p:txBody>
      </p:sp>
      <p:sp>
        <p:nvSpPr>
          <p:cNvPr id="197635" name="Text Box 3"/>
          <p:cNvSpPr txBox="1">
            <a:spLocks noChangeArrowheads="1"/>
          </p:cNvSpPr>
          <p:nvPr/>
        </p:nvSpPr>
        <p:spPr bwMode="auto">
          <a:xfrm>
            <a:off x="1066800" y="1382713"/>
            <a:ext cx="7772400" cy="4789487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 eaLnBrk="1" hangingPunct="1">
              <a:buFontTx/>
              <a:buAutoNum type="arabicPeriod"/>
            </a:pPr>
            <a:r>
              <a:rPr lang="en-US" sz="2800" b="1">
                <a:solidFill>
                  <a:schemeClr val="tx2"/>
                </a:solidFill>
                <a:latin typeface="Arial" pitchFamily="-1" charset="0"/>
              </a:rPr>
              <a:t>Include community members, scientists, and ethicists</a:t>
            </a:r>
          </a:p>
          <a:p>
            <a:pPr marL="457200" indent="-457200" eaLnBrk="1" hangingPunct="1">
              <a:buFontTx/>
              <a:buAutoNum type="arabicPeriod"/>
            </a:pPr>
            <a:r>
              <a:rPr lang="en-US" sz="2800" b="1">
                <a:solidFill>
                  <a:schemeClr val="tx2"/>
                </a:solidFill>
                <a:latin typeface="Arial" pitchFamily="-1" charset="0"/>
              </a:rPr>
              <a:t>Establish the board within a community, not within an institution</a:t>
            </a:r>
          </a:p>
          <a:p>
            <a:pPr marL="457200" indent="-457200" eaLnBrk="1" hangingPunct="1">
              <a:buFontTx/>
              <a:buAutoNum type="arabicPeriod"/>
            </a:pPr>
            <a:r>
              <a:rPr lang="en-US" sz="2800" b="1">
                <a:solidFill>
                  <a:schemeClr val="tx2"/>
                </a:solidFill>
                <a:latin typeface="Arial" pitchFamily="-1" charset="0"/>
              </a:rPr>
              <a:t>Hold meetings convenient for the community</a:t>
            </a:r>
          </a:p>
          <a:p>
            <a:pPr marL="457200" indent="-457200" eaLnBrk="1" hangingPunct="1">
              <a:buFontTx/>
              <a:buAutoNum type="arabicPeriod"/>
            </a:pPr>
            <a:r>
              <a:rPr lang="en-US" sz="2800" b="1">
                <a:solidFill>
                  <a:schemeClr val="tx2"/>
                </a:solidFill>
                <a:latin typeface="Arial" pitchFamily="-1" charset="0"/>
              </a:rPr>
              <a:t>Include roles and responsibilities of a current IRB</a:t>
            </a:r>
          </a:p>
          <a:p>
            <a:pPr marL="457200" indent="-457200" eaLnBrk="1" hangingPunct="1">
              <a:buFontTx/>
              <a:buAutoNum type="arabicPeriod"/>
            </a:pPr>
            <a:r>
              <a:rPr lang="en-US" sz="2800" b="1">
                <a:solidFill>
                  <a:schemeClr val="tx2"/>
                </a:solidFill>
                <a:latin typeface="Arial" pitchFamily="-1" charset="0"/>
              </a:rPr>
              <a:t>Expand role to include elements of dignity, veracity, sustainability, and justice.</a:t>
            </a:r>
          </a:p>
        </p:txBody>
      </p:sp>
    </p:spTree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228600"/>
            <a:ext cx="8077200" cy="579438"/>
          </a:xfrm>
        </p:spPr>
        <p:txBody>
          <a:bodyPr/>
          <a:lstStyle/>
          <a:p>
            <a:pPr eaLnBrk="1" hangingPunct="1"/>
            <a:r>
              <a:rPr lang="en-US" sz="3200" b="0"/>
              <a:t>EHCRB Conclusion</a:t>
            </a:r>
          </a:p>
        </p:txBody>
      </p:sp>
      <p:sp>
        <p:nvSpPr>
          <p:cNvPr id="199683" name="Text Box 3"/>
          <p:cNvSpPr txBox="1">
            <a:spLocks noChangeArrowheads="1"/>
          </p:cNvSpPr>
          <p:nvPr/>
        </p:nvSpPr>
        <p:spPr bwMode="auto">
          <a:xfrm>
            <a:off x="1447800" y="1979613"/>
            <a:ext cx="7010400" cy="283845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3600" b="1">
                <a:solidFill>
                  <a:schemeClr val="tx2"/>
                </a:solidFill>
                <a:latin typeface="Arial" pitchFamily="-1" charset="0"/>
              </a:rPr>
              <a:t>Only by defining and addressing the needs of the community can we ensure ethically based and socially responsible research.</a:t>
            </a:r>
          </a:p>
        </p:txBody>
      </p:sp>
    </p:spTree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Summary</a:t>
            </a:r>
          </a:p>
        </p:txBody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0013" y="1676400"/>
            <a:ext cx="7313612" cy="4341813"/>
          </a:xfrm>
        </p:spPr>
        <p:txBody>
          <a:bodyPr/>
          <a:lstStyle/>
          <a:p>
            <a:pPr eaLnBrk="1" hangingPunct="1">
              <a:buFont typeface="Wingdings" pitchFamily="-1" charset="2"/>
              <a:buChar char="Ø"/>
            </a:pPr>
            <a:r>
              <a:rPr lang="en-US" b="1"/>
              <a:t>Responsibility for activities and potential impacts: ethical, legal, social</a:t>
            </a:r>
          </a:p>
          <a:p>
            <a:pPr eaLnBrk="1" hangingPunct="1">
              <a:buFont typeface="Wingdings" pitchFamily="-1" charset="2"/>
              <a:buChar char="Ø"/>
            </a:pPr>
            <a:r>
              <a:rPr lang="en-US" b="1"/>
              <a:t>Consider the good and bad consequences</a:t>
            </a:r>
          </a:p>
          <a:p>
            <a:pPr eaLnBrk="1" hangingPunct="1">
              <a:buFont typeface="Wingdings" pitchFamily="-1" charset="2"/>
              <a:buChar char="Ø"/>
            </a:pPr>
            <a:r>
              <a:rPr lang="en-US" b="1"/>
              <a:t>Issues are complex</a:t>
            </a:r>
          </a:p>
          <a:p>
            <a:pPr eaLnBrk="1" hangingPunct="1">
              <a:buFont typeface="Wingdings" pitchFamily="-1" charset="2"/>
              <a:buChar char="Ø"/>
            </a:pPr>
            <a:r>
              <a:rPr lang="en-US" b="1"/>
              <a:t>Evolution of what is acceptable</a:t>
            </a:r>
          </a:p>
          <a:p>
            <a:pPr eaLnBrk="1" hangingPunct="1">
              <a:buFont typeface="Wingdings" pitchFamily="-1" charset="2"/>
              <a:buChar char="Ø"/>
            </a:pPr>
            <a:r>
              <a:rPr lang="en-US" b="1"/>
              <a:t>Lots of grey areas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71600" y="228600"/>
            <a:ext cx="7315200" cy="579438"/>
          </a:xfrm>
        </p:spPr>
        <p:txBody>
          <a:bodyPr/>
          <a:lstStyle/>
          <a:p>
            <a:pPr eaLnBrk="1" hangingPunct="1"/>
            <a:r>
              <a:rPr lang="en-US" sz="3200">
                <a:solidFill>
                  <a:srgbClr val="D60093"/>
                </a:solidFill>
              </a:rPr>
              <a:t>Additional Resources</a:t>
            </a:r>
          </a:p>
        </p:txBody>
      </p:sp>
      <p:sp>
        <p:nvSpPr>
          <p:cNvPr id="203779" name="Text Box 3"/>
          <p:cNvSpPr txBox="1">
            <a:spLocks noChangeArrowheads="1"/>
          </p:cNvSpPr>
          <p:nvPr/>
        </p:nvSpPr>
        <p:spPr bwMode="auto">
          <a:xfrm>
            <a:off x="1127125" y="1600200"/>
            <a:ext cx="7559675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 eaLnBrk="1" hangingPunct="1">
              <a:spcBef>
                <a:spcPct val="35000"/>
              </a:spcBef>
              <a:buFont typeface="Wingdings" pitchFamily="-1" charset="2"/>
              <a:buChar char="Ø"/>
            </a:pPr>
            <a:r>
              <a:rPr lang="en-US" sz="2200" b="1">
                <a:solidFill>
                  <a:schemeClr val="tx2"/>
                </a:solidFill>
                <a:latin typeface="Arial" pitchFamily="-1" charset="0"/>
              </a:rPr>
              <a:t>Beauchamp TL, Childress JF. 1994. Principles of Biomedical Ethics. 4th ed. New York:Oxford University Press.</a:t>
            </a:r>
          </a:p>
          <a:p>
            <a:pPr marL="457200" indent="-457200" eaLnBrk="1" hangingPunct="1">
              <a:spcBef>
                <a:spcPct val="35000"/>
              </a:spcBef>
              <a:buFont typeface="Wingdings" pitchFamily="-1" charset="2"/>
              <a:buChar char="Ø"/>
            </a:pPr>
            <a:r>
              <a:rPr lang="en-US" sz="2200" b="1">
                <a:solidFill>
                  <a:schemeClr val="tx2"/>
                </a:solidFill>
                <a:latin typeface="Arial" pitchFamily="-1" charset="0"/>
              </a:rPr>
              <a:t>Gilbert, SG. Supplementing the Traditional Institutional Review Board with an Environmental Health and Community Review Board. Environ Health Perspect 114:1626–1629 (2006).</a:t>
            </a:r>
          </a:p>
          <a:p>
            <a:pPr marL="457200" indent="-457200" eaLnBrk="1" hangingPunct="1">
              <a:spcBef>
                <a:spcPct val="35000"/>
              </a:spcBef>
              <a:buFont typeface="Wingdings" pitchFamily="-1" charset="2"/>
              <a:buChar char="Ø"/>
            </a:pPr>
            <a:r>
              <a:rPr lang="en-US" sz="2200" b="1">
                <a:solidFill>
                  <a:schemeClr val="tx2"/>
                </a:solidFill>
                <a:latin typeface="Arial" pitchFamily="-1" charset="0"/>
              </a:rPr>
              <a:t>Gilbert SG. 2005. Ethical, legal, and social issues: our children's future. Neurotoxicology 26(4):521–530.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4"/>
          <p:cNvSpPr>
            <a:spLocks noChangeArrowheads="1"/>
          </p:cNvSpPr>
          <p:nvPr/>
        </p:nvSpPr>
        <p:spPr bwMode="auto">
          <a:xfrm>
            <a:off x="1143000" y="228600"/>
            <a:ext cx="7543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3200" b="1">
                <a:solidFill>
                  <a:srgbClr val="D60093"/>
                </a:solidFill>
                <a:latin typeface="Arial" pitchFamily="-1" charset="0"/>
              </a:rPr>
              <a:t>Additional Resources</a:t>
            </a:r>
          </a:p>
        </p:txBody>
      </p:sp>
      <p:sp>
        <p:nvSpPr>
          <p:cNvPr id="205827" name="Text Box 5"/>
          <p:cNvSpPr txBox="1">
            <a:spLocks noChangeArrowheads="1"/>
          </p:cNvSpPr>
          <p:nvPr/>
        </p:nvSpPr>
        <p:spPr bwMode="auto">
          <a:xfrm>
            <a:off x="990600" y="1447800"/>
            <a:ext cx="8001000" cy="434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 eaLnBrk="1" hangingPunct="1">
              <a:spcBef>
                <a:spcPct val="35000"/>
              </a:spcBef>
              <a:buFont typeface="Wingdings" pitchFamily="-1" charset="2"/>
              <a:buChar char="Ø"/>
            </a:pPr>
            <a:r>
              <a:rPr lang="fr-FR" sz="2200" b="1">
                <a:solidFill>
                  <a:schemeClr val="tx2"/>
                </a:solidFill>
                <a:latin typeface="Arial" pitchFamily="-1" charset="0"/>
              </a:rPr>
              <a:t>Environmental Protection Agency. 2005. Environmental Justice.  http://www.epa.gov/compliance/environmentaljustice/</a:t>
            </a:r>
          </a:p>
          <a:p>
            <a:pPr marL="457200" indent="-457200" eaLnBrk="1" hangingPunct="1">
              <a:spcBef>
                <a:spcPct val="35000"/>
              </a:spcBef>
              <a:buFont typeface="Wingdings" pitchFamily="-1" charset="2"/>
              <a:buChar char="Ø"/>
            </a:pPr>
            <a:r>
              <a:rPr lang="en-US" sz="2200" b="1">
                <a:solidFill>
                  <a:schemeClr val="tx2"/>
                </a:solidFill>
                <a:latin typeface="Arial" pitchFamily="-1" charset="0"/>
              </a:rPr>
              <a:t>World Medical Association. 2004. Declaration of Helsinki Ethical Principles for Medical Research Involving Human Subjects.  http://www.wma.net/e/policy/b3.htm</a:t>
            </a:r>
          </a:p>
          <a:p>
            <a:pPr marL="457200" indent="-457200" eaLnBrk="1" hangingPunct="1">
              <a:spcBef>
                <a:spcPct val="35000"/>
              </a:spcBef>
              <a:buFont typeface="Wingdings" pitchFamily="-1" charset="2"/>
              <a:buChar char="Ø"/>
            </a:pPr>
            <a:r>
              <a:rPr lang="en-US" sz="2200" b="1">
                <a:solidFill>
                  <a:schemeClr val="tx2"/>
                </a:solidFill>
                <a:latin typeface="Arial" pitchFamily="-1" charset="0"/>
              </a:rPr>
              <a:t>National Commission for the Protection of Human Subjects of Biomedical and Behavioral Research. 1978. The Belmont Report: Ethical Principles and Guidelines for the Protection of Human Subjects of Research.  http://ohsr.od.nih.gov/guidelines/belmont.html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ChangeArrowheads="1"/>
          </p:cNvSpPr>
          <p:nvPr/>
        </p:nvSpPr>
        <p:spPr bwMode="auto">
          <a:xfrm>
            <a:off x="990600" y="2057400"/>
            <a:ext cx="8153400" cy="3382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3600" b="1">
                <a:latin typeface="Arial" pitchFamily="-1" charset="0"/>
                <a:ea typeface="Times New Roman" pitchFamily="-1" charset="0"/>
                <a:cs typeface="Times New Roman" pitchFamily="-1" charset="0"/>
              </a:rPr>
              <a:t>“Conditions that ensure that all living things have the best opportunity to reach and maintain their full genetic potential.</a:t>
            </a:r>
            <a:r>
              <a:rPr lang="en-US" sz="3600" b="1">
                <a:latin typeface="Arial" pitchFamily="-1" charset="0"/>
              </a:rPr>
              <a:t>”</a:t>
            </a:r>
          </a:p>
          <a:p>
            <a:pPr marL="342900" indent="-342900">
              <a:spcBef>
                <a:spcPct val="20000"/>
              </a:spcBef>
            </a:pPr>
            <a:endParaRPr lang="en-US" sz="3600" b="1">
              <a:latin typeface="Arial" pitchFamily="-1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400" b="1">
                <a:latin typeface="Arial" pitchFamily="-1" charset="0"/>
              </a:rPr>
              <a:t>S. Gilbert (1999)</a:t>
            </a:r>
            <a:endParaRPr lang="en-US" sz="2000" b="1">
              <a:latin typeface="Arial" pitchFamily="-1" charset="0"/>
            </a:endParaRP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600200" y="196850"/>
            <a:ext cx="7391400" cy="641350"/>
          </a:xfrm>
        </p:spPr>
        <p:txBody>
          <a:bodyPr/>
          <a:lstStyle/>
          <a:p>
            <a:pPr eaLnBrk="1" hangingPunct="1"/>
            <a:r>
              <a:rPr lang="en-US"/>
              <a:t>Human &amp; Environmental Health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Weighing Risk and Benefits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0013" y="1447800"/>
            <a:ext cx="7313612" cy="4494213"/>
          </a:xfrm>
        </p:spPr>
        <p:txBody>
          <a:bodyPr/>
          <a:lstStyle/>
          <a:p>
            <a:pPr marL="290513" indent="-290513" eaLnBrk="1" hangingPunct="1">
              <a:buFont typeface="Wingdings" pitchFamily="-1" charset="2"/>
              <a:buChar char="Ø"/>
            </a:pPr>
            <a:r>
              <a:rPr lang="en-US"/>
              <a:t>Need to look at issues from all sides, for example, use of pesticides and information on pesticides:</a:t>
            </a:r>
          </a:p>
          <a:p>
            <a:pPr lvl="1" eaLnBrk="1" hangingPunct="1">
              <a:buFont typeface="Wingdings" pitchFamily="-1" charset="2"/>
              <a:buChar char="l"/>
            </a:pPr>
            <a:r>
              <a:rPr lang="en-US"/>
              <a:t>Potential health effects (human and ecological) of pesticide use</a:t>
            </a:r>
          </a:p>
          <a:p>
            <a:pPr lvl="1" eaLnBrk="1" hangingPunct="1">
              <a:buFont typeface="Wingdings" pitchFamily="-1" charset="2"/>
              <a:buChar char="l"/>
            </a:pPr>
            <a:r>
              <a:rPr lang="en-US"/>
              <a:t>Use of animals in research</a:t>
            </a:r>
          </a:p>
          <a:p>
            <a:pPr lvl="1" eaLnBrk="1" hangingPunct="1">
              <a:buFont typeface="Wingdings" pitchFamily="-1" charset="2"/>
              <a:buChar char="l"/>
            </a:pPr>
            <a:r>
              <a:rPr lang="en-US"/>
              <a:t>Use of human subjects in research</a:t>
            </a:r>
          </a:p>
          <a:p>
            <a:pPr lvl="1" eaLnBrk="1" hangingPunct="1">
              <a:buFont typeface="Wingdings" pitchFamily="-1" charset="2"/>
              <a:buChar char="l"/>
            </a:pPr>
            <a:r>
              <a:rPr lang="en-US"/>
              <a:t>Risks of not having pesticides – malaria, West Nile virus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ChangeArrowheads="1"/>
          </p:cNvSpPr>
          <p:nvPr/>
        </p:nvSpPr>
        <p:spPr bwMode="auto">
          <a:xfrm>
            <a:off x="838200" y="1600200"/>
            <a:ext cx="8153400" cy="3521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 marL="457200" indent="-457200">
              <a:spcBef>
                <a:spcPct val="20000"/>
              </a:spcBef>
            </a:pPr>
            <a:r>
              <a:rPr lang="en-US" sz="2400" b="1">
                <a:latin typeface="Arial" pitchFamily="-1" charset="0"/>
              </a:rPr>
              <a:t>1860’s  - Scientific method in medicine, Gregor Mendel</a:t>
            </a:r>
          </a:p>
          <a:p>
            <a:pPr marL="457200" indent="-457200">
              <a:spcBef>
                <a:spcPct val="20000"/>
              </a:spcBef>
              <a:buFontTx/>
              <a:buAutoNum type="arabicPlain" startAt="1928"/>
            </a:pPr>
            <a:r>
              <a:rPr lang="en-US" sz="2400" b="1">
                <a:latin typeface="Arial" pitchFamily="-1" charset="0"/>
              </a:rPr>
              <a:t>     - Penicillin discovered – widely used WWII</a:t>
            </a:r>
          </a:p>
          <a:p>
            <a:pPr marL="457200" indent="-457200">
              <a:spcBef>
                <a:spcPct val="20000"/>
              </a:spcBef>
            </a:pPr>
            <a:r>
              <a:rPr lang="en-US" sz="2400" b="1">
                <a:latin typeface="Arial" pitchFamily="-1" charset="0"/>
              </a:rPr>
              <a:t>1920’s  - Lead in gasoline, lead in paint</a:t>
            </a:r>
          </a:p>
          <a:p>
            <a:pPr marL="457200" indent="-457200">
              <a:spcBef>
                <a:spcPct val="20000"/>
              </a:spcBef>
              <a:buFontTx/>
              <a:buAutoNum type="arabicPlain" startAt="1931"/>
            </a:pPr>
            <a:r>
              <a:rPr lang="en-US" sz="2400" b="1">
                <a:latin typeface="Arial" pitchFamily="-1" charset="0"/>
              </a:rPr>
              <a:t>     - 30 states had sterilization laws on books</a:t>
            </a:r>
          </a:p>
          <a:p>
            <a:pPr marL="457200" indent="-457200">
              <a:spcBef>
                <a:spcPct val="20000"/>
              </a:spcBef>
              <a:buFontTx/>
              <a:buAutoNum type="arabicPlain" startAt="1931"/>
            </a:pPr>
            <a:r>
              <a:rPr lang="en-US" sz="2400" b="1">
                <a:latin typeface="Arial" pitchFamily="-1" charset="0"/>
              </a:rPr>
              <a:t>     - Tuskegee syphilis study initiated </a:t>
            </a:r>
          </a:p>
          <a:p>
            <a:pPr marL="457200" indent="-457200">
              <a:spcBef>
                <a:spcPct val="20000"/>
              </a:spcBef>
              <a:buFontTx/>
              <a:buAutoNum type="arabicPlain" startAt="1947"/>
            </a:pPr>
            <a:r>
              <a:rPr lang="en-US" sz="2400" b="1">
                <a:latin typeface="Arial" pitchFamily="-1" charset="0"/>
              </a:rPr>
              <a:t>     - Nuremberg - The Doctors Trial</a:t>
            </a:r>
          </a:p>
          <a:p>
            <a:pPr marL="457200" indent="-457200">
              <a:spcBef>
                <a:spcPct val="20000"/>
              </a:spcBef>
              <a:buFontTx/>
              <a:buAutoNum type="arabicPlain" startAt="1952"/>
            </a:pPr>
            <a:r>
              <a:rPr lang="en-US" sz="2400" b="1">
                <a:latin typeface="Arial" pitchFamily="-1" charset="0"/>
              </a:rPr>
              <a:t>     - First open heart surgery &amp; Chlorpromazine</a:t>
            </a:r>
          </a:p>
          <a:p>
            <a:pPr marL="457200" indent="-457200">
              <a:spcBef>
                <a:spcPct val="20000"/>
              </a:spcBef>
              <a:buFontTx/>
              <a:buAutoNum type="arabicPlain" startAt="1952"/>
            </a:pPr>
            <a:r>
              <a:rPr lang="en-US" sz="2400" b="1">
                <a:latin typeface="Arial" pitchFamily="-1" charset="0"/>
              </a:rPr>
              <a:t>     - Structure of DNA – Watson &amp; Crick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295400" y="136525"/>
            <a:ext cx="6096000" cy="701675"/>
          </a:xfrm>
          <a:noFill/>
        </p:spPr>
        <p:txBody>
          <a:bodyPr/>
          <a:lstStyle/>
          <a:p>
            <a:pPr eaLnBrk="1" hangingPunct="1"/>
            <a:r>
              <a:rPr lang="en-US" sz="4000"/>
              <a:t>Ethics and Science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4"/>
          <p:cNvSpPr>
            <a:spLocks noChangeArrowheads="1"/>
          </p:cNvSpPr>
          <p:nvPr/>
        </p:nvSpPr>
        <p:spPr bwMode="auto">
          <a:xfrm>
            <a:off x="1219200" y="1600200"/>
            <a:ext cx="7467600" cy="4689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 marL="1260475" indent="-1260475">
              <a:spcBef>
                <a:spcPct val="20000"/>
              </a:spcBef>
              <a:buFontTx/>
              <a:buAutoNum type="arabicPlain" startAt="1952"/>
            </a:pPr>
            <a:r>
              <a:rPr lang="en-US" sz="2400" b="1">
                <a:latin typeface="Arial" pitchFamily="-1" charset="0"/>
              </a:rPr>
              <a:t>- First open heart surgery &amp; Chlorpromazine</a:t>
            </a:r>
          </a:p>
          <a:p>
            <a:pPr marL="1260475" indent="-1260475">
              <a:spcBef>
                <a:spcPct val="20000"/>
              </a:spcBef>
              <a:buFontTx/>
              <a:buAutoNum type="arabicPlain" startAt="1952"/>
            </a:pPr>
            <a:r>
              <a:rPr lang="en-US" sz="2400" b="1">
                <a:latin typeface="Arial" pitchFamily="-1" charset="0"/>
              </a:rPr>
              <a:t>- Structure of DNA – Watson &amp; Crick</a:t>
            </a:r>
          </a:p>
          <a:p>
            <a:pPr marL="1260475" indent="-1260475">
              <a:spcBef>
                <a:spcPct val="20000"/>
              </a:spcBef>
            </a:pPr>
            <a:r>
              <a:rPr lang="en-US" sz="2400" b="1">
                <a:latin typeface="Arial" pitchFamily="-1" charset="0"/>
              </a:rPr>
              <a:t>1960’s  	- Thalidomide</a:t>
            </a:r>
          </a:p>
          <a:p>
            <a:pPr marL="1260475" indent="-1260475">
              <a:spcBef>
                <a:spcPct val="20000"/>
              </a:spcBef>
            </a:pPr>
            <a:r>
              <a:rPr lang="en-US" sz="2400" b="1">
                <a:latin typeface="Arial" pitchFamily="-1" charset="0"/>
              </a:rPr>
              <a:t>	Mercury</a:t>
            </a:r>
          </a:p>
          <a:p>
            <a:pPr marL="1260475" indent="-1260475">
              <a:spcBef>
                <a:spcPct val="20000"/>
              </a:spcBef>
            </a:pPr>
            <a:r>
              <a:rPr lang="en-US" sz="2400" b="1">
                <a:latin typeface="Arial" pitchFamily="-1" charset="0"/>
              </a:rPr>
              <a:t>	Chronic hemodialysis</a:t>
            </a:r>
          </a:p>
          <a:p>
            <a:pPr marL="1260475" indent="-1260475">
              <a:spcBef>
                <a:spcPct val="20000"/>
              </a:spcBef>
            </a:pPr>
            <a:r>
              <a:rPr lang="en-US" sz="2400" b="1">
                <a:latin typeface="Arial" pitchFamily="-1" charset="0"/>
              </a:rPr>
              <a:t>	Amniocentesis</a:t>
            </a:r>
          </a:p>
          <a:p>
            <a:pPr marL="1260475" indent="-1260475">
              <a:spcBef>
                <a:spcPct val="20000"/>
              </a:spcBef>
            </a:pPr>
            <a:r>
              <a:rPr lang="en-US" sz="2400" b="1">
                <a:latin typeface="Arial" pitchFamily="-1" charset="0"/>
              </a:rPr>
              <a:t>	Human Subjects</a:t>
            </a:r>
          </a:p>
          <a:p>
            <a:pPr marL="1260475" indent="-1260475">
              <a:spcBef>
                <a:spcPct val="20000"/>
              </a:spcBef>
            </a:pPr>
            <a:r>
              <a:rPr lang="en-US" sz="2400" b="1">
                <a:latin typeface="Arial" pitchFamily="-1" charset="0"/>
              </a:rPr>
              <a:t>	Informed consent, IRB’s, Helsinki Declaration adopted</a:t>
            </a:r>
          </a:p>
          <a:p>
            <a:pPr marL="1260475" indent="-1260475">
              <a:spcBef>
                <a:spcPct val="20000"/>
              </a:spcBef>
              <a:buFontTx/>
              <a:buAutoNum type="arabicPlain" startAt="1952"/>
            </a:pPr>
            <a:endParaRPr lang="en-US" sz="2400" b="1">
              <a:latin typeface="Arial" pitchFamily="-1" charset="0"/>
            </a:endParaRPr>
          </a:p>
        </p:txBody>
      </p:sp>
      <p:sp>
        <p:nvSpPr>
          <p:cNvPr id="105475" name="Rectangle 5"/>
          <p:cNvSpPr>
            <a:spLocks noChangeArrowheads="1"/>
          </p:cNvSpPr>
          <p:nvPr/>
        </p:nvSpPr>
        <p:spPr bwMode="auto">
          <a:xfrm>
            <a:off x="1600200" y="136525"/>
            <a:ext cx="6096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4000" b="1">
                <a:solidFill>
                  <a:srgbClr val="0000FF"/>
                </a:solidFill>
                <a:latin typeface="Arial" pitchFamily="-1" charset="0"/>
              </a:rPr>
              <a:t>Ethics and Science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Eclipse">
  <a:themeElements>
    <a:clrScheme name="Eclipse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Eclips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" charset="0"/>
          </a:defRPr>
        </a:defPPr>
      </a:lstStyle>
    </a:lnDef>
  </a:objectDefaults>
  <a:extraClrSchemeLst>
    <a:extraClrScheme>
      <a:clrScheme name="Eclipse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Eclipse">
  <a:themeElements>
    <a:clrScheme name="1_Eclipse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1_Eclips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" charset="0"/>
          </a:defRPr>
        </a:defPPr>
      </a:lstStyle>
    </a:lnDef>
  </a:objectDefaults>
  <a:extraClrSchemeLst>
    <a:extraClrScheme>
      <a:clrScheme name="1_Eclipse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clipse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clipse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clipse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clipse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clipse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clipse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clipse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clipse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clipse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Eclipse">
  <a:themeElements>
    <a:clrScheme name="2_Eclipse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2_Eclips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" charset="0"/>
          </a:defRPr>
        </a:defPPr>
      </a:lstStyle>
    </a:lnDef>
  </a:objectDefaults>
  <a:extraClrSchemeLst>
    <a:extraClrScheme>
      <a:clrScheme name="2_Eclipse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clipse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clipse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clipse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clipse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clipse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clipse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clipse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clipse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clipse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Eclipse">
  <a:themeElements>
    <a:clrScheme name="3_Eclipse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3_Eclips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" charset="0"/>
          </a:defRPr>
        </a:defPPr>
      </a:lstStyle>
    </a:lnDef>
  </a:objectDefaults>
  <a:extraClrSchemeLst>
    <a:extraClrScheme>
      <a:clrScheme name="3_Eclipse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Eclipse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Eclipse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Eclipse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Eclipse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Eclipse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Eclipse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Eclipse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Eclipse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Eclipse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Eclipse">
  <a:themeElements>
    <a:clrScheme name="4_Eclipse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4_Eclips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" charset="0"/>
          </a:defRPr>
        </a:defPPr>
      </a:lstStyle>
    </a:lnDef>
  </a:objectDefaults>
  <a:extraClrSchemeLst>
    <a:extraClrScheme>
      <a:clrScheme name="4_Eclipse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Eclipse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Eclipse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Eclipse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Eclipse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Eclipse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Eclipse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Eclipse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Eclipse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Eclipse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Eclipse">
  <a:themeElements>
    <a:clrScheme name="5_Eclipse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5_Eclips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" charset="0"/>
          </a:defRPr>
        </a:defPPr>
      </a:lstStyle>
    </a:lnDef>
  </a:objectDefaults>
  <a:extraClrSchemeLst>
    <a:extraClrScheme>
      <a:clrScheme name="5_Eclipse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Eclipse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Eclipse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Eclipse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Eclipse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Eclipse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Eclipse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Eclipse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Eclipse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Eclipse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Eclipse">
  <a:themeElements>
    <a:clrScheme name="6_Eclipse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6_Eclips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" charset="0"/>
          </a:defRPr>
        </a:defPPr>
      </a:lstStyle>
    </a:lnDef>
  </a:objectDefaults>
  <a:extraClrSchemeLst>
    <a:extraClrScheme>
      <a:clrScheme name="6_Eclipse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Eclipse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Eclipse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Eclipse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Eclipse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Eclipse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Eclipse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Eclipse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Eclipse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Eclipse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Eclipse</Template>
  <TotalTime>475</TotalTime>
  <Words>1928</Words>
  <Application>Microsoft Macintosh PowerPoint</Application>
  <PresentationFormat>On-screen Show (4:3)</PresentationFormat>
  <Paragraphs>328</Paragraphs>
  <Slides>58</Slides>
  <Notes>58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Design Template</vt:lpstr>
      </vt:variant>
      <vt:variant>
        <vt:i4>7</vt:i4>
      </vt:variant>
      <vt:variant>
        <vt:lpstr>Slide Titles</vt:lpstr>
      </vt:variant>
      <vt:variant>
        <vt:i4>58</vt:i4>
      </vt:variant>
    </vt:vector>
  </HeadingPairs>
  <TitlesOfParts>
    <vt:vector size="72" baseType="lpstr">
      <vt:lpstr>Verdana</vt:lpstr>
      <vt:lpstr>ＭＳ Ｐゴシック</vt:lpstr>
      <vt:lpstr>Arial</vt:lpstr>
      <vt:lpstr>Wingdings</vt:lpstr>
      <vt:lpstr>Times New Roman</vt:lpstr>
      <vt:lpstr>Helvetica</vt:lpstr>
      <vt:lpstr>Symbol</vt:lpstr>
      <vt:lpstr>Eclipse</vt:lpstr>
      <vt:lpstr>1_Eclipse</vt:lpstr>
      <vt:lpstr>2_Eclipse</vt:lpstr>
      <vt:lpstr>3_Eclipse</vt:lpstr>
      <vt:lpstr>4_Eclipse</vt:lpstr>
      <vt:lpstr>5_Eclipse</vt:lpstr>
      <vt:lpstr>6_Eclipse</vt:lpstr>
      <vt:lpstr>Slide 1</vt:lpstr>
      <vt:lpstr>Outline</vt:lpstr>
      <vt:lpstr>Slide 3</vt:lpstr>
      <vt:lpstr>Ethical, Legal and Social Issues in Toxicology</vt:lpstr>
      <vt:lpstr>Power To Discover The Truth</vt:lpstr>
      <vt:lpstr>Human &amp; Environmental Health</vt:lpstr>
      <vt:lpstr>Weighing Risk and Benefits</vt:lpstr>
      <vt:lpstr>Ethics and Science</vt:lpstr>
      <vt:lpstr>Slide 9</vt:lpstr>
      <vt:lpstr>Ethics and Science</vt:lpstr>
      <vt:lpstr>Slide 11</vt:lpstr>
      <vt:lpstr>Slide 12</vt:lpstr>
      <vt:lpstr>Slide 13</vt:lpstr>
      <vt:lpstr>Slide 14</vt:lpstr>
      <vt:lpstr>Bioethics</vt:lpstr>
      <vt:lpstr>Decision Making – Causal Inferences</vt:lpstr>
      <vt:lpstr>Sir Austin Bradford Hill</vt:lpstr>
      <vt:lpstr>Determining Causation </vt:lpstr>
      <vt:lpstr>Legal Implications</vt:lpstr>
      <vt:lpstr>Slide 20</vt:lpstr>
      <vt:lpstr>Slide 21</vt:lpstr>
      <vt:lpstr>Basic Principles</vt:lpstr>
      <vt:lpstr>Biomedical Ethics</vt:lpstr>
      <vt:lpstr>Respect for Autonomy</vt:lpstr>
      <vt:lpstr>Non-maleficence</vt:lpstr>
      <vt:lpstr>Beneficence</vt:lpstr>
      <vt:lpstr>Justice</vt:lpstr>
      <vt:lpstr>Medical Ethics Evolution</vt:lpstr>
      <vt:lpstr>Today’s Medical Ethics Issues</vt:lpstr>
      <vt:lpstr>Integrity</vt:lpstr>
      <vt:lpstr>Slide 31</vt:lpstr>
      <vt:lpstr>Slide 32</vt:lpstr>
      <vt:lpstr>Animals in Research</vt:lpstr>
      <vt:lpstr>Animals in Research</vt:lpstr>
      <vt:lpstr>REGULATORY DEMANDS</vt:lpstr>
      <vt:lpstr>National Research Council</vt:lpstr>
      <vt:lpstr>Animal Welfare Act</vt:lpstr>
      <vt:lpstr>NIH</vt:lpstr>
      <vt:lpstr>AAALAC</vt:lpstr>
      <vt:lpstr>CDC</vt:lpstr>
      <vt:lpstr>Endangered Species Act</vt:lpstr>
      <vt:lpstr>CITES</vt:lpstr>
      <vt:lpstr>Animal Transport</vt:lpstr>
      <vt:lpstr>International Air Transport</vt:lpstr>
      <vt:lpstr>Slide 45</vt:lpstr>
      <vt:lpstr>Expanding the IRB</vt:lpstr>
      <vt:lpstr>Premise</vt:lpstr>
      <vt:lpstr>Traditional Ethical Foundation</vt:lpstr>
      <vt:lpstr>Alternative Ethical Foundation</vt:lpstr>
      <vt:lpstr>Community Based Participatory Research</vt:lpstr>
      <vt:lpstr>Environmental Health &amp; Community RB</vt:lpstr>
      <vt:lpstr>EHCRB</vt:lpstr>
      <vt:lpstr>EHCRB Responsibilities </vt:lpstr>
      <vt:lpstr>EHCRB membership and conduct</vt:lpstr>
      <vt:lpstr>EHCRB Conclusion</vt:lpstr>
      <vt:lpstr>Summary</vt:lpstr>
      <vt:lpstr>Additional Resources</vt:lpstr>
      <vt:lpstr>Slide 58</vt:lpstr>
    </vt:vector>
  </TitlesOfParts>
  <Company>INND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Ethical Issues</dc:title>
  <dc:creator>Steven Gilbert</dc:creator>
  <cp:lastModifiedBy>Steven Gilbert</cp:lastModifiedBy>
  <cp:revision>42</cp:revision>
  <dcterms:created xsi:type="dcterms:W3CDTF">2011-12-22T21:51:27Z</dcterms:created>
  <dcterms:modified xsi:type="dcterms:W3CDTF">2011-12-22T21:52:20Z</dcterms:modified>
</cp:coreProperties>
</file>